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Body Grotesque" panose="020B0604020202020204" charset="0"/>
      <p:regular r:id="rId7"/>
    </p:embeddedFont>
    <p:embeddedFont>
      <p:font typeface="Body Grotesque Bold" panose="020B0604020202020204" charset="0"/>
      <p:regular r:id="rId8"/>
    </p:embeddedFont>
    <p:embeddedFont>
      <p:font typeface="Body Grotesque Italics" panose="020B0604020202020204" charset="0"/>
      <p:regular r:id="rId9"/>
    </p:embeddedFont>
    <p:embeddedFont>
      <p:font typeface="Proxima Nova" panose="020B0604020202020204" charset="0"/>
      <p:regular r:id="rId10"/>
    </p:embeddedFont>
    <p:embeddedFont>
      <p:font typeface="Proxima Nova Bold" panose="020B0604020202020204" charset="0"/>
      <p:regular r:id="rId11"/>
    </p:embeddedFont>
    <p:embeddedFont>
      <p:font typeface="Proxima Nova Italics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62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sv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690855">
            <a:off x="-1276862" y="-762283"/>
            <a:ext cx="7296978" cy="12438077"/>
            <a:chOff x="0" y="0"/>
            <a:chExt cx="1921838" cy="32758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1838" cy="3275872"/>
            </a:xfrm>
            <a:custGeom>
              <a:avLst/>
              <a:gdLst/>
              <a:ahLst/>
              <a:cxnLst/>
              <a:rect l="l" t="t" r="r" b="b"/>
              <a:pathLst>
                <a:path w="1921838" h="3275872">
                  <a:moveTo>
                    <a:pt x="0" y="0"/>
                  </a:moveTo>
                  <a:lnTo>
                    <a:pt x="1921838" y="0"/>
                  </a:lnTo>
                  <a:lnTo>
                    <a:pt x="1921838" y="3275872"/>
                  </a:lnTo>
                  <a:lnTo>
                    <a:pt x="0" y="3275872"/>
                  </a:lnTo>
                  <a:close/>
                </a:path>
              </a:pathLst>
            </a:custGeom>
            <a:solidFill>
              <a:srgbClr val="FDBF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921838" cy="3352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92957">
            <a:off x="-5687356" y="3443"/>
            <a:ext cx="11729287" cy="11729287"/>
          </a:xfrm>
          <a:custGeom>
            <a:avLst/>
            <a:gdLst/>
            <a:ahLst/>
            <a:cxnLst/>
            <a:rect l="l" t="t" r="r" b="b"/>
            <a:pathLst>
              <a:path w="11729287" h="11729287">
                <a:moveTo>
                  <a:pt x="0" y="0"/>
                </a:moveTo>
                <a:lnTo>
                  <a:pt x="11729288" y="0"/>
                </a:lnTo>
                <a:lnTo>
                  <a:pt x="11729288" y="11729287"/>
                </a:lnTo>
                <a:lnTo>
                  <a:pt x="0" y="11729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636552">
            <a:off x="1231262" y="1754886"/>
            <a:ext cx="2425677" cy="24256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408" y="0"/>
                  </a:moveTo>
                  <a:lnTo>
                    <a:pt x="739392" y="0"/>
                  </a:lnTo>
                  <a:cubicBezTo>
                    <a:pt x="758861" y="0"/>
                    <a:pt x="777533" y="7734"/>
                    <a:pt x="791299" y="21501"/>
                  </a:cubicBezTo>
                  <a:cubicBezTo>
                    <a:pt x="805066" y="35267"/>
                    <a:pt x="812800" y="53939"/>
                    <a:pt x="812800" y="73408"/>
                  </a:cubicBezTo>
                  <a:lnTo>
                    <a:pt x="812800" y="739392"/>
                  </a:lnTo>
                  <a:cubicBezTo>
                    <a:pt x="812800" y="758861"/>
                    <a:pt x="805066" y="777533"/>
                    <a:pt x="791299" y="791299"/>
                  </a:cubicBezTo>
                  <a:cubicBezTo>
                    <a:pt x="777533" y="805066"/>
                    <a:pt x="758861" y="812800"/>
                    <a:pt x="739392" y="812800"/>
                  </a:cubicBezTo>
                  <a:lnTo>
                    <a:pt x="73408" y="812800"/>
                  </a:lnTo>
                  <a:cubicBezTo>
                    <a:pt x="53939" y="812800"/>
                    <a:pt x="35267" y="805066"/>
                    <a:pt x="21501" y="791299"/>
                  </a:cubicBezTo>
                  <a:cubicBezTo>
                    <a:pt x="7734" y="777533"/>
                    <a:pt x="0" y="758861"/>
                    <a:pt x="0" y="739392"/>
                  </a:cubicBezTo>
                  <a:lnTo>
                    <a:pt x="0" y="73408"/>
                  </a:lnTo>
                  <a:cubicBezTo>
                    <a:pt x="0" y="53939"/>
                    <a:pt x="7734" y="35267"/>
                    <a:pt x="21501" y="21501"/>
                  </a:cubicBezTo>
                  <a:cubicBezTo>
                    <a:pt x="35267" y="7734"/>
                    <a:pt x="53939" y="0"/>
                    <a:pt x="73408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  <a:ln w="95250" cap="rnd">
              <a:solidFill>
                <a:srgbClr val="FDF7E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77922">
            <a:off x="3606120" y="1506062"/>
            <a:ext cx="4353618" cy="43536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900" y="0"/>
                  </a:moveTo>
                  <a:lnTo>
                    <a:pt x="771900" y="0"/>
                  </a:lnTo>
                  <a:cubicBezTo>
                    <a:pt x="782747" y="0"/>
                    <a:pt x="793150" y="4309"/>
                    <a:pt x="800821" y="11979"/>
                  </a:cubicBezTo>
                  <a:cubicBezTo>
                    <a:pt x="808491" y="19650"/>
                    <a:pt x="812800" y="30053"/>
                    <a:pt x="812800" y="40900"/>
                  </a:cubicBezTo>
                  <a:lnTo>
                    <a:pt x="812800" y="771900"/>
                  </a:lnTo>
                  <a:cubicBezTo>
                    <a:pt x="812800" y="782747"/>
                    <a:pt x="808491" y="793150"/>
                    <a:pt x="800821" y="800821"/>
                  </a:cubicBezTo>
                  <a:cubicBezTo>
                    <a:pt x="793150" y="808491"/>
                    <a:pt x="782747" y="812800"/>
                    <a:pt x="771900" y="812800"/>
                  </a:cubicBezTo>
                  <a:lnTo>
                    <a:pt x="40900" y="812800"/>
                  </a:lnTo>
                  <a:cubicBezTo>
                    <a:pt x="30053" y="812800"/>
                    <a:pt x="19650" y="808491"/>
                    <a:pt x="11979" y="800821"/>
                  </a:cubicBezTo>
                  <a:cubicBezTo>
                    <a:pt x="4309" y="793150"/>
                    <a:pt x="0" y="782747"/>
                    <a:pt x="0" y="771900"/>
                  </a:cubicBezTo>
                  <a:lnTo>
                    <a:pt x="0" y="40900"/>
                  </a:lnTo>
                  <a:cubicBezTo>
                    <a:pt x="0" y="30053"/>
                    <a:pt x="4309" y="19650"/>
                    <a:pt x="11979" y="11979"/>
                  </a:cubicBezTo>
                  <a:cubicBezTo>
                    <a:pt x="19650" y="4309"/>
                    <a:pt x="30053" y="0"/>
                    <a:pt x="40900" y="0"/>
                  </a:cubicBezTo>
                  <a:close/>
                </a:path>
              </a:pathLst>
            </a:custGeom>
            <a:blipFill>
              <a:blip r:embed="rId5"/>
              <a:stretch>
                <a:fillRect l="-57962" r="-19920"/>
              </a:stretch>
            </a:blipFill>
            <a:ln w="95250" cap="rnd">
              <a:solidFill>
                <a:srgbClr val="FDF7E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299733">
            <a:off x="415722" y="4213814"/>
            <a:ext cx="4353618" cy="435361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900" y="0"/>
                  </a:moveTo>
                  <a:lnTo>
                    <a:pt x="771900" y="0"/>
                  </a:lnTo>
                  <a:cubicBezTo>
                    <a:pt x="782747" y="0"/>
                    <a:pt x="793150" y="4309"/>
                    <a:pt x="800821" y="11979"/>
                  </a:cubicBezTo>
                  <a:cubicBezTo>
                    <a:pt x="808491" y="19650"/>
                    <a:pt x="812800" y="30053"/>
                    <a:pt x="812800" y="40900"/>
                  </a:cubicBezTo>
                  <a:lnTo>
                    <a:pt x="812800" y="771900"/>
                  </a:lnTo>
                  <a:cubicBezTo>
                    <a:pt x="812800" y="782747"/>
                    <a:pt x="808491" y="793150"/>
                    <a:pt x="800821" y="800821"/>
                  </a:cubicBezTo>
                  <a:cubicBezTo>
                    <a:pt x="793150" y="808491"/>
                    <a:pt x="782747" y="812800"/>
                    <a:pt x="771900" y="812800"/>
                  </a:cubicBezTo>
                  <a:lnTo>
                    <a:pt x="40900" y="812800"/>
                  </a:lnTo>
                  <a:cubicBezTo>
                    <a:pt x="30053" y="812800"/>
                    <a:pt x="19650" y="808491"/>
                    <a:pt x="11979" y="800821"/>
                  </a:cubicBezTo>
                  <a:cubicBezTo>
                    <a:pt x="4309" y="793150"/>
                    <a:pt x="0" y="782747"/>
                    <a:pt x="0" y="771900"/>
                  </a:cubicBezTo>
                  <a:lnTo>
                    <a:pt x="0" y="40900"/>
                  </a:lnTo>
                  <a:cubicBezTo>
                    <a:pt x="0" y="30053"/>
                    <a:pt x="4309" y="19650"/>
                    <a:pt x="11979" y="11979"/>
                  </a:cubicBezTo>
                  <a:cubicBezTo>
                    <a:pt x="19650" y="4309"/>
                    <a:pt x="30053" y="0"/>
                    <a:pt x="40900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  <a:ln w="95250" cap="rnd">
              <a:solidFill>
                <a:srgbClr val="FDF7E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553243">
            <a:off x="4500324" y="5910812"/>
            <a:ext cx="3316228" cy="33162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695" y="0"/>
                  </a:moveTo>
                  <a:lnTo>
                    <a:pt x="759105" y="0"/>
                  </a:lnTo>
                  <a:cubicBezTo>
                    <a:pt x="773346" y="0"/>
                    <a:pt x="787003" y="5657"/>
                    <a:pt x="797073" y="15727"/>
                  </a:cubicBezTo>
                  <a:cubicBezTo>
                    <a:pt x="807143" y="25797"/>
                    <a:pt x="812800" y="39454"/>
                    <a:pt x="812800" y="53695"/>
                  </a:cubicBezTo>
                  <a:lnTo>
                    <a:pt x="812800" y="759105"/>
                  </a:lnTo>
                  <a:cubicBezTo>
                    <a:pt x="812800" y="773346"/>
                    <a:pt x="807143" y="787003"/>
                    <a:pt x="797073" y="797073"/>
                  </a:cubicBezTo>
                  <a:cubicBezTo>
                    <a:pt x="787003" y="807143"/>
                    <a:pt x="773346" y="812800"/>
                    <a:pt x="759105" y="812800"/>
                  </a:cubicBezTo>
                  <a:lnTo>
                    <a:pt x="53695" y="812800"/>
                  </a:lnTo>
                  <a:cubicBezTo>
                    <a:pt x="39454" y="812800"/>
                    <a:pt x="25797" y="807143"/>
                    <a:pt x="15727" y="797073"/>
                  </a:cubicBezTo>
                  <a:cubicBezTo>
                    <a:pt x="5657" y="787003"/>
                    <a:pt x="0" y="773346"/>
                    <a:pt x="0" y="759105"/>
                  </a:cubicBezTo>
                  <a:lnTo>
                    <a:pt x="0" y="53695"/>
                  </a:lnTo>
                  <a:cubicBezTo>
                    <a:pt x="0" y="39454"/>
                    <a:pt x="5657" y="25797"/>
                    <a:pt x="15727" y="15727"/>
                  </a:cubicBezTo>
                  <a:cubicBezTo>
                    <a:pt x="25797" y="5657"/>
                    <a:pt x="39454" y="0"/>
                    <a:pt x="53695" y="0"/>
                  </a:cubicBezTo>
                  <a:close/>
                </a:path>
              </a:pathLst>
            </a:custGeom>
            <a:blipFill>
              <a:blip r:embed="rId7"/>
              <a:stretch>
                <a:fillRect l="-18244" r="-31755"/>
              </a:stretch>
            </a:blipFill>
            <a:ln w="95250" cap="rnd">
              <a:solidFill>
                <a:srgbClr val="FDF7E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227184" y="984459"/>
            <a:ext cx="1655160" cy="520491"/>
          </a:xfrm>
          <a:custGeom>
            <a:avLst/>
            <a:gdLst/>
            <a:ahLst/>
            <a:cxnLst/>
            <a:rect l="l" t="t" r="r" b="b"/>
            <a:pathLst>
              <a:path w="1655160" h="520491">
                <a:moveTo>
                  <a:pt x="0" y="0"/>
                </a:moveTo>
                <a:lnTo>
                  <a:pt x="1655160" y="0"/>
                </a:lnTo>
                <a:lnTo>
                  <a:pt x="1655160" y="520491"/>
                </a:lnTo>
                <a:lnTo>
                  <a:pt x="0" y="5204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1975" b="-1062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848733" y="9197623"/>
            <a:ext cx="59259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rPr>
              <a:t>November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71645" y="2266136"/>
            <a:ext cx="7204338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400" b="1">
                <a:solidFill>
                  <a:srgbClr val="065497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LOVE. DIGNITY. CHANGE.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4036" y="1754266"/>
            <a:ext cx="739955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i="1" u="none">
                <a:solidFill>
                  <a:srgbClr val="065497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Grant Proposal for Retrieving Independence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674701" y="3707296"/>
            <a:ext cx="8760126" cy="5274082"/>
            <a:chOff x="0" y="0"/>
            <a:chExt cx="11680168" cy="7032109"/>
          </a:xfrm>
        </p:grpSpPr>
        <p:sp>
          <p:nvSpPr>
            <p:cNvPr id="19" name="AutoShape 19"/>
            <p:cNvSpPr/>
            <p:nvPr/>
          </p:nvSpPr>
          <p:spPr>
            <a:xfrm>
              <a:off x="1913486" y="560878"/>
              <a:ext cx="1811469" cy="0"/>
            </a:xfrm>
            <a:prstGeom prst="line">
              <a:avLst/>
            </a:prstGeom>
            <a:ln w="28094" cap="flat">
              <a:solidFill>
                <a:srgbClr val="06549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8244953" y="574925"/>
              <a:ext cx="1811469" cy="0"/>
            </a:xfrm>
            <a:prstGeom prst="line">
              <a:avLst/>
            </a:prstGeom>
            <a:ln w="28094" cap="flat">
              <a:solidFill>
                <a:srgbClr val="06549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221769" y="9525"/>
              <a:ext cx="5458399" cy="412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4"/>
                </a:lnSpc>
              </a:pPr>
              <a:r>
                <a:rPr lang="en-US" sz="2322" b="1">
                  <a:solidFill>
                    <a:srgbClr val="065497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Who We Serve</a:t>
              </a:r>
            </a:p>
            <a:p>
              <a:pPr algn="ctr">
                <a:lnSpc>
                  <a:spcPts val="2249"/>
                </a:lnSpc>
              </a:pPr>
              <a:endParaRPr lang="en-US" sz="2322" b="1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  <a:p>
              <a:pPr marL="429848" lvl="1" indent="-214924" algn="ctr">
                <a:lnSpc>
                  <a:spcPts val="2249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Individuals with physical, cognitive, or psychiatric disabilities.</a:t>
              </a:r>
            </a:p>
            <a:p>
              <a:pPr algn="ctr">
                <a:lnSpc>
                  <a:spcPts val="2249"/>
                </a:lnSpc>
              </a:pPr>
              <a:endParaRPr lang="en-US" sz="1990" spc="-49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429848" lvl="1" indent="-214924" algn="ctr">
                <a:lnSpc>
                  <a:spcPts val="2249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Incarcerated individuals participating in purpose-driven skill development.</a:t>
              </a:r>
            </a:p>
            <a:p>
              <a:pPr algn="ctr">
                <a:lnSpc>
                  <a:spcPts val="2249"/>
                </a:lnSpc>
              </a:pPr>
              <a:endParaRPr lang="en-US" sz="1990" spc="-49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429848" lvl="1" indent="-214924" algn="ctr">
                <a:lnSpc>
                  <a:spcPts val="2249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Schools &amp; youth organizations supporting student well-being.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439551" y="4437520"/>
              <a:ext cx="5022836" cy="2039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1"/>
                </a:lnSpc>
              </a:pPr>
              <a:r>
                <a:rPr lang="en-US" sz="2322" b="1">
                  <a:solidFill>
                    <a:srgbClr val="065497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Scope of Impact</a:t>
              </a:r>
            </a:p>
            <a:p>
              <a:pPr algn="ctr">
                <a:lnSpc>
                  <a:spcPts val="2249"/>
                </a:lnSpc>
              </a:pPr>
              <a:endParaRPr lang="en-US" sz="2322" b="1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  <a:p>
              <a:pPr marL="429848" lvl="1" indent="-214924" algn="l">
                <a:lnSpc>
                  <a:spcPts val="2249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85+ active working dog teams</a:t>
              </a:r>
            </a:p>
            <a:p>
              <a:pPr marL="429848" lvl="1" indent="-214924" algn="l">
                <a:lnSpc>
                  <a:spcPts val="2249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30+ dogs in training</a:t>
              </a:r>
            </a:p>
            <a:p>
              <a:pPr marL="429848" lvl="1" indent="-214924" algn="l">
                <a:lnSpc>
                  <a:spcPts val="2249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100+ placed since 2012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5673927" cy="3650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624"/>
                </a:lnSpc>
                <a:spcBef>
                  <a:spcPct val="0"/>
                </a:spcBef>
              </a:pPr>
              <a:r>
                <a:rPr lang="en-US" sz="2322" b="1" u="none" strike="noStrike" spc="-58">
                  <a:solidFill>
                    <a:srgbClr val="065497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About Us</a:t>
              </a:r>
            </a:p>
            <a:p>
              <a:pPr marL="0" lvl="1" indent="0" algn="ctr">
                <a:lnSpc>
                  <a:spcPts val="2787"/>
                </a:lnSpc>
              </a:pPr>
              <a:endParaRPr lang="en-US" sz="2322" b="1" u="none" strike="noStrike" spc="-58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  <a:p>
              <a:pPr algn="ctr">
                <a:lnSpc>
                  <a:spcPts val="2787"/>
                </a:lnSpc>
              </a:pPr>
              <a:r>
                <a:rPr lang="en-US" sz="1990" u="none" strike="noStrike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We are a service dog nonprofit based in Nashville that was founded in 2012. </a:t>
              </a:r>
            </a:p>
            <a:p>
              <a:pPr algn="ctr">
                <a:lnSpc>
                  <a:spcPts val="2787"/>
                </a:lnSpc>
              </a:pPr>
              <a:endParaRPr lang="en-US" sz="1990" u="none" strike="noStrike" spc="-49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1" indent="0" algn="ctr">
                <a:lnSpc>
                  <a:spcPts val="2787"/>
                </a:lnSpc>
              </a:pPr>
              <a:r>
                <a:rPr lang="en-US" sz="1990" u="none" strike="noStrike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Our mission is to increase independence &amp; restore dignity through the placement of working dogs.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1213" y="4280589"/>
              <a:ext cx="5431501" cy="2751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4"/>
                </a:lnSpc>
              </a:pPr>
              <a:r>
                <a:rPr lang="en-US" sz="2322" b="1" spc="-58">
                  <a:solidFill>
                    <a:srgbClr val="065497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Our Programs</a:t>
              </a:r>
            </a:p>
            <a:p>
              <a:pPr algn="ctr">
                <a:lnSpc>
                  <a:spcPts val="2787"/>
                </a:lnSpc>
              </a:pPr>
              <a:endParaRPr lang="en-US" sz="2322" b="1" spc="-58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  <a:p>
              <a:pPr marL="429848" lvl="1" indent="-214924" algn="l">
                <a:lnSpc>
                  <a:spcPts val="2787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Service Dogs</a:t>
              </a:r>
            </a:p>
            <a:p>
              <a:pPr marL="429848" lvl="1" indent="-214924" algn="l">
                <a:lnSpc>
                  <a:spcPts val="2787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Skilled Companions</a:t>
              </a:r>
            </a:p>
            <a:p>
              <a:pPr marL="429848" lvl="1" indent="-214924" algn="l">
                <a:lnSpc>
                  <a:spcPts val="2787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Facility Dogs</a:t>
              </a:r>
            </a:p>
            <a:p>
              <a:pPr marL="429848" lvl="1" indent="-214924" algn="l">
                <a:lnSpc>
                  <a:spcPts val="2787"/>
                </a:lnSpc>
                <a:buFont typeface="Arial"/>
                <a:buChar char="•"/>
              </a:pPr>
              <a:r>
                <a:rPr lang="en-US" sz="1990" spc="-4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Prison-based training model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913486" y="4861052"/>
              <a:ext cx="1811469" cy="0"/>
            </a:xfrm>
            <a:prstGeom prst="line">
              <a:avLst/>
            </a:prstGeom>
            <a:ln w="28094" cap="flat">
              <a:solidFill>
                <a:srgbClr val="06549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8029323" y="5099855"/>
              <a:ext cx="1811469" cy="0"/>
            </a:xfrm>
            <a:prstGeom prst="line">
              <a:avLst/>
            </a:prstGeom>
            <a:ln w="28094" cap="flat">
              <a:solidFill>
                <a:srgbClr val="06549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 rot="-203133">
            <a:off x="11024256" y="2816573"/>
            <a:ext cx="4061017" cy="309653"/>
          </a:xfrm>
          <a:custGeom>
            <a:avLst/>
            <a:gdLst/>
            <a:ahLst/>
            <a:cxnLst/>
            <a:rect l="l" t="t" r="r" b="b"/>
            <a:pathLst>
              <a:path w="4061017" h="309653">
                <a:moveTo>
                  <a:pt x="0" y="0"/>
                </a:moveTo>
                <a:lnTo>
                  <a:pt x="4061017" y="0"/>
                </a:lnTo>
                <a:lnTo>
                  <a:pt x="4061017" y="309652"/>
                </a:lnTo>
                <a:lnTo>
                  <a:pt x="0" y="3096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27877">
            <a:off x="1525172" y="-1562628"/>
            <a:ext cx="18742395" cy="14690084"/>
            <a:chOff x="0" y="0"/>
            <a:chExt cx="4936269" cy="3868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6269" cy="3868993"/>
            </a:xfrm>
            <a:custGeom>
              <a:avLst/>
              <a:gdLst/>
              <a:ahLst/>
              <a:cxnLst/>
              <a:rect l="l" t="t" r="r" b="b"/>
              <a:pathLst>
                <a:path w="4936269" h="3868993">
                  <a:moveTo>
                    <a:pt x="0" y="0"/>
                  </a:moveTo>
                  <a:lnTo>
                    <a:pt x="4936269" y="0"/>
                  </a:lnTo>
                  <a:lnTo>
                    <a:pt x="4936269" y="3868993"/>
                  </a:lnTo>
                  <a:lnTo>
                    <a:pt x="0" y="3868993"/>
                  </a:lnTo>
                  <a:close/>
                </a:path>
              </a:pathLst>
            </a:custGeom>
            <a:solidFill>
              <a:srgbClr val="0654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36269" cy="394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625030">
            <a:off x="1347698" y="-2041189"/>
            <a:ext cx="18675445" cy="17438196"/>
          </a:xfrm>
          <a:custGeom>
            <a:avLst/>
            <a:gdLst/>
            <a:ahLst/>
            <a:cxnLst/>
            <a:rect l="l" t="t" r="r" b="b"/>
            <a:pathLst>
              <a:path w="18675445" h="17438196">
                <a:moveTo>
                  <a:pt x="0" y="0"/>
                </a:moveTo>
                <a:lnTo>
                  <a:pt x="18675444" y="0"/>
                </a:lnTo>
                <a:lnTo>
                  <a:pt x="18675444" y="17438197"/>
                </a:lnTo>
                <a:lnTo>
                  <a:pt x="0" y="17438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48679" y="852696"/>
            <a:ext cx="4898812" cy="3063984"/>
          </a:xfrm>
          <a:custGeom>
            <a:avLst/>
            <a:gdLst/>
            <a:ahLst/>
            <a:cxnLst/>
            <a:rect l="l" t="t" r="r" b="b"/>
            <a:pathLst>
              <a:path w="4898812" h="3063984">
                <a:moveTo>
                  <a:pt x="0" y="0"/>
                </a:moveTo>
                <a:lnTo>
                  <a:pt x="4898812" y="0"/>
                </a:lnTo>
                <a:lnTo>
                  <a:pt x="4898812" y="3063984"/>
                </a:lnTo>
                <a:lnTo>
                  <a:pt x="0" y="3063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57064">
            <a:off x="766445" y="7668145"/>
            <a:ext cx="2136742" cy="213674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3334" y="0"/>
                  </a:moveTo>
                  <a:lnTo>
                    <a:pt x="729466" y="0"/>
                  </a:lnTo>
                  <a:cubicBezTo>
                    <a:pt x="775490" y="0"/>
                    <a:pt x="812800" y="37310"/>
                    <a:pt x="812800" y="83334"/>
                  </a:cubicBezTo>
                  <a:lnTo>
                    <a:pt x="812800" y="729466"/>
                  </a:lnTo>
                  <a:cubicBezTo>
                    <a:pt x="812800" y="775490"/>
                    <a:pt x="775490" y="812800"/>
                    <a:pt x="729466" y="812800"/>
                  </a:cubicBezTo>
                  <a:lnTo>
                    <a:pt x="83334" y="812800"/>
                  </a:lnTo>
                  <a:cubicBezTo>
                    <a:pt x="37310" y="812800"/>
                    <a:pt x="0" y="775490"/>
                    <a:pt x="0" y="729466"/>
                  </a:cubicBezTo>
                  <a:lnTo>
                    <a:pt x="0" y="83334"/>
                  </a:lnTo>
                  <a:cubicBezTo>
                    <a:pt x="0" y="37310"/>
                    <a:pt x="37310" y="0"/>
                    <a:pt x="83334" y="0"/>
                  </a:cubicBezTo>
                  <a:close/>
                </a:path>
              </a:pathLst>
            </a:custGeom>
            <a:blipFill>
              <a:blip r:embed="rId5"/>
              <a:stretch>
                <a:fillRect l="-20530" t="-42782" r="-17416" b="-41147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57064">
            <a:off x="6580512" y="7668145"/>
            <a:ext cx="2136742" cy="213674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3334" y="0"/>
                  </a:moveTo>
                  <a:lnTo>
                    <a:pt x="729466" y="0"/>
                  </a:lnTo>
                  <a:cubicBezTo>
                    <a:pt x="775490" y="0"/>
                    <a:pt x="812800" y="37310"/>
                    <a:pt x="812800" y="83334"/>
                  </a:cubicBezTo>
                  <a:lnTo>
                    <a:pt x="812800" y="729466"/>
                  </a:lnTo>
                  <a:cubicBezTo>
                    <a:pt x="812800" y="775490"/>
                    <a:pt x="775490" y="812800"/>
                    <a:pt x="729466" y="812800"/>
                  </a:cubicBezTo>
                  <a:lnTo>
                    <a:pt x="83334" y="812800"/>
                  </a:lnTo>
                  <a:cubicBezTo>
                    <a:pt x="37310" y="812800"/>
                    <a:pt x="0" y="775490"/>
                    <a:pt x="0" y="729466"/>
                  </a:cubicBezTo>
                  <a:lnTo>
                    <a:pt x="0" y="83334"/>
                  </a:lnTo>
                  <a:cubicBezTo>
                    <a:pt x="0" y="37310"/>
                    <a:pt x="37310" y="0"/>
                    <a:pt x="83334" y="0"/>
                  </a:cubicBezTo>
                  <a:close/>
                </a:path>
              </a:pathLst>
            </a:custGeom>
            <a:blipFill>
              <a:blip r:embed="rId6"/>
              <a:stretch>
                <a:fillRect l="-12722" t="-16666" b="-33630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57064">
            <a:off x="12394579" y="7668145"/>
            <a:ext cx="2136742" cy="213674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3334" y="0"/>
                  </a:moveTo>
                  <a:lnTo>
                    <a:pt x="729466" y="0"/>
                  </a:lnTo>
                  <a:cubicBezTo>
                    <a:pt x="775490" y="0"/>
                    <a:pt x="812800" y="37310"/>
                    <a:pt x="812800" y="83334"/>
                  </a:cubicBezTo>
                  <a:lnTo>
                    <a:pt x="812800" y="729466"/>
                  </a:lnTo>
                  <a:cubicBezTo>
                    <a:pt x="812800" y="775490"/>
                    <a:pt x="775490" y="812800"/>
                    <a:pt x="729466" y="812800"/>
                  </a:cubicBezTo>
                  <a:lnTo>
                    <a:pt x="83334" y="812800"/>
                  </a:lnTo>
                  <a:cubicBezTo>
                    <a:pt x="37310" y="812800"/>
                    <a:pt x="0" y="775490"/>
                    <a:pt x="0" y="729466"/>
                  </a:cubicBezTo>
                  <a:lnTo>
                    <a:pt x="0" y="83334"/>
                  </a:lnTo>
                  <a:cubicBezTo>
                    <a:pt x="0" y="37310"/>
                    <a:pt x="37310" y="0"/>
                    <a:pt x="83334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452133">
            <a:off x="3673479" y="7668145"/>
            <a:ext cx="2136742" cy="213674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3334" y="0"/>
                  </a:moveTo>
                  <a:lnTo>
                    <a:pt x="729466" y="0"/>
                  </a:lnTo>
                  <a:cubicBezTo>
                    <a:pt x="775490" y="0"/>
                    <a:pt x="812800" y="37310"/>
                    <a:pt x="812800" y="83334"/>
                  </a:cubicBezTo>
                  <a:lnTo>
                    <a:pt x="812800" y="729466"/>
                  </a:lnTo>
                  <a:cubicBezTo>
                    <a:pt x="812800" y="775490"/>
                    <a:pt x="775490" y="812800"/>
                    <a:pt x="729466" y="812800"/>
                  </a:cubicBezTo>
                  <a:lnTo>
                    <a:pt x="83334" y="812800"/>
                  </a:lnTo>
                  <a:cubicBezTo>
                    <a:pt x="37310" y="812800"/>
                    <a:pt x="0" y="775490"/>
                    <a:pt x="0" y="729466"/>
                  </a:cubicBezTo>
                  <a:lnTo>
                    <a:pt x="0" y="83334"/>
                  </a:lnTo>
                  <a:cubicBezTo>
                    <a:pt x="0" y="37310"/>
                    <a:pt x="37310" y="0"/>
                    <a:pt x="83334" y="0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452133">
            <a:off x="9487545" y="7668145"/>
            <a:ext cx="2136742" cy="213674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3334" y="0"/>
                  </a:moveTo>
                  <a:lnTo>
                    <a:pt x="729466" y="0"/>
                  </a:lnTo>
                  <a:cubicBezTo>
                    <a:pt x="775490" y="0"/>
                    <a:pt x="812800" y="37310"/>
                    <a:pt x="812800" y="83334"/>
                  </a:cubicBezTo>
                  <a:lnTo>
                    <a:pt x="812800" y="729466"/>
                  </a:lnTo>
                  <a:cubicBezTo>
                    <a:pt x="812800" y="775490"/>
                    <a:pt x="775490" y="812800"/>
                    <a:pt x="729466" y="812800"/>
                  </a:cubicBezTo>
                  <a:lnTo>
                    <a:pt x="83334" y="812800"/>
                  </a:lnTo>
                  <a:cubicBezTo>
                    <a:pt x="37310" y="812800"/>
                    <a:pt x="0" y="775490"/>
                    <a:pt x="0" y="729466"/>
                  </a:cubicBezTo>
                  <a:lnTo>
                    <a:pt x="0" y="83334"/>
                  </a:lnTo>
                  <a:cubicBezTo>
                    <a:pt x="0" y="37310"/>
                    <a:pt x="37310" y="0"/>
                    <a:pt x="83334" y="0"/>
                  </a:cubicBezTo>
                  <a:close/>
                </a:path>
              </a:pathLst>
            </a:custGeom>
            <a:blipFill>
              <a:blip r:embed="rId9"/>
              <a:stretch>
                <a:fillRect t="-16666" b="-16666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452133">
            <a:off x="15301612" y="7668145"/>
            <a:ext cx="2136742" cy="21367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3334" y="0"/>
                  </a:moveTo>
                  <a:lnTo>
                    <a:pt x="729466" y="0"/>
                  </a:lnTo>
                  <a:cubicBezTo>
                    <a:pt x="775490" y="0"/>
                    <a:pt x="812800" y="37310"/>
                    <a:pt x="812800" y="83334"/>
                  </a:cubicBezTo>
                  <a:lnTo>
                    <a:pt x="812800" y="729466"/>
                  </a:lnTo>
                  <a:cubicBezTo>
                    <a:pt x="812800" y="775490"/>
                    <a:pt x="775490" y="812800"/>
                    <a:pt x="729466" y="812800"/>
                  </a:cubicBezTo>
                  <a:lnTo>
                    <a:pt x="83334" y="812800"/>
                  </a:lnTo>
                  <a:cubicBezTo>
                    <a:pt x="37310" y="812800"/>
                    <a:pt x="0" y="775490"/>
                    <a:pt x="0" y="729466"/>
                  </a:cubicBezTo>
                  <a:lnTo>
                    <a:pt x="0" y="83334"/>
                  </a:lnTo>
                  <a:cubicBezTo>
                    <a:pt x="0" y="37310"/>
                    <a:pt x="37310" y="0"/>
                    <a:pt x="83334" y="0"/>
                  </a:cubicBezTo>
                  <a:close/>
                </a:path>
              </a:pathLst>
            </a:custGeom>
            <a:blipFill>
              <a:blip r:embed="rId10"/>
              <a:stretch>
                <a:fillRect t="-16666" b="-16666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04609" y="976521"/>
            <a:ext cx="13879231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FFFFFF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Our Impact on </a:t>
            </a:r>
          </a:p>
          <a:p>
            <a:pPr marL="0" lvl="0" indent="0" algn="ctr">
              <a:lnSpc>
                <a:spcPts val="639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FFFFFF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Both Ends of the Leash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38266" y="2863959"/>
            <a:ext cx="6421034" cy="4318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Incarcerated Trainers</a:t>
            </a:r>
          </a:p>
          <a:p>
            <a:pPr algn="l">
              <a:lnSpc>
                <a:spcPts val="3779"/>
              </a:lnSpc>
            </a:pPr>
            <a:endParaRPr lang="en-US" sz="2999" b="1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Purpose-driven roles providing emotional growth and vocational skill development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Professional dog-handling and training experience transferable post-release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0% recidivism</a:t>
            </a: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among program graduates over the past 5 years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04257" y="2945595"/>
            <a:ext cx="6943459" cy="419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9"/>
              </a:lnSpc>
            </a:pPr>
            <a:r>
              <a:rPr lang="en-US" sz="2999" b="1" spc="-7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Clients &amp; Community</a:t>
            </a:r>
          </a:p>
          <a:p>
            <a:pPr algn="ctr">
              <a:lnSpc>
                <a:spcPts val="3779"/>
              </a:lnSpc>
            </a:pPr>
            <a:endParaRPr lang="en-US" sz="2999" b="1" spc="-74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Enhanced daily independence, improved mobility &amp; stability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Facility Dog Program (est. 2021) supporting children, families, &amp; care teams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100+ volunteers contributing 12,000+ service hours annually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ADI accreditation in December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27877">
            <a:off x="-17331108" y="-3474661"/>
            <a:ext cx="18602365" cy="14690084"/>
            <a:chOff x="0" y="0"/>
            <a:chExt cx="4899388" cy="3868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9389" cy="3868993"/>
            </a:xfrm>
            <a:custGeom>
              <a:avLst/>
              <a:gdLst/>
              <a:ahLst/>
              <a:cxnLst/>
              <a:rect l="l" t="t" r="r" b="b"/>
              <a:pathLst>
                <a:path w="4899389" h="3868993">
                  <a:moveTo>
                    <a:pt x="0" y="0"/>
                  </a:moveTo>
                  <a:lnTo>
                    <a:pt x="4899389" y="0"/>
                  </a:lnTo>
                  <a:lnTo>
                    <a:pt x="4899389" y="3868993"/>
                  </a:lnTo>
                  <a:lnTo>
                    <a:pt x="0" y="3868993"/>
                  </a:lnTo>
                  <a:close/>
                </a:path>
              </a:pathLst>
            </a:custGeom>
            <a:solidFill>
              <a:srgbClr val="0654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9388" cy="3945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62979" y="3558778"/>
            <a:ext cx="2485652" cy="3848097"/>
            <a:chOff x="0" y="0"/>
            <a:chExt cx="773206" cy="11970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3206" cy="1197019"/>
            </a:xfrm>
            <a:custGeom>
              <a:avLst/>
              <a:gdLst/>
              <a:ahLst/>
              <a:cxnLst/>
              <a:rect l="l" t="t" r="r" b="b"/>
              <a:pathLst>
                <a:path w="773206" h="1197019">
                  <a:moveTo>
                    <a:pt x="0" y="0"/>
                  </a:moveTo>
                  <a:lnTo>
                    <a:pt x="773206" y="0"/>
                  </a:lnTo>
                  <a:lnTo>
                    <a:pt x="773206" y="1197019"/>
                  </a:lnTo>
                  <a:lnTo>
                    <a:pt x="0" y="1197019"/>
                  </a:lnTo>
                  <a:close/>
                </a:path>
              </a:pathLst>
            </a:custGeom>
            <a:solidFill>
              <a:srgbClr val="0654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773206" cy="1273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62979" y="7578325"/>
            <a:ext cx="2485652" cy="1679975"/>
            <a:chOff x="0" y="0"/>
            <a:chExt cx="773206" cy="522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3206" cy="522586"/>
            </a:xfrm>
            <a:custGeom>
              <a:avLst/>
              <a:gdLst/>
              <a:ahLst/>
              <a:cxnLst/>
              <a:rect l="l" t="t" r="r" b="b"/>
              <a:pathLst>
                <a:path w="773206" h="522586">
                  <a:moveTo>
                    <a:pt x="0" y="0"/>
                  </a:moveTo>
                  <a:lnTo>
                    <a:pt x="773206" y="0"/>
                  </a:lnTo>
                  <a:lnTo>
                    <a:pt x="773206" y="522586"/>
                  </a:lnTo>
                  <a:lnTo>
                    <a:pt x="0" y="522586"/>
                  </a:lnTo>
                  <a:close/>
                </a:path>
              </a:pathLst>
            </a:custGeom>
            <a:solidFill>
              <a:srgbClr val="FDBF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73206" cy="59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48631" y="3558778"/>
            <a:ext cx="6581837" cy="1074807"/>
            <a:chOff x="0" y="0"/>
            <a:chExt cx="2047397" cy="3343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47398" cy="334338"/>
            </a:xfrm>
            <a:custGeom>
              <a:avLst/>
              <a:gdLst/>
              <a:ahLst/>
              <a:cxnLst/>
              <a:rect l="l" t="t" r="r" b="b"/>
              <a:pathLst>
                <a:path w="2047398" h="334338">
                  <a:moveTo>
                    <a:pt x="0" y="0"/>
                  </a:moveTo>
                  <a:lnTo>
                    <a:pt x="2047398" y="0"/>
                  </a:lnTo>
                  <a:lnTo>
                    <a:pt x="2047398" y="334338"/>
                  </a:lnTo>
                  <a:lnTo>
                    <a:pt x="0" y="334338"/>
                  </a:lnTo>
                  <a:close/>
                </a:path>
              </a:pathLst>
            </a:custGeom>
            <a:solidFill>
              <a:srgbClr val="78A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047397" cy="410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48631" y="6332067"/>
            <a:ext cx="6581837" cy="1074807"/>
            <a:chOff x="0" y="0"/>
            <a:chExt cx="2047397" cy="3343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7398" cy="334338"/>
            </a:xfrm>
            <a:custGeom>
              <a:avLst/>
              <a:gdLst/>
              <a:ahLst/>
              <a:cxnLst/>
              <a:rect l="l" t="t" r="r" b="b"/>
              <a:pathLst>
                <a:path w="2047398" h="334338">
                  <a:moveTo>
                    <a:pt x="0" y="0"/>
                  </a:moveTo>
                  <a:lnTo>
                    <a:pt x="2047398" y="0"/>
                  </a:lnTo>
                  <a:lnTo>
                    <a:pt x="2047398" y="334338"/>
                  </a:lnTo>
                  <a:lnTo>
                    <a:pt x="0" y="334338"/>
                  </a:lnTo>
                  <a:close/>
                </a:path>
              </a:pathLst>
            </a:custGeom>
            <a:solidFill>
              <a:srgbClr val="78A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2047397" cy="410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48631" y="4786697"/>
            <a:ext cx="6581837" cy="618318"/>
            <a:chOff x="0" y="0"/>
            <a:chExt cx="2047397" cy="1923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47398" cy="192339"/>
            </a:xfrm>
            <a:custGeom>
              <a:avLst/>
              <a:gdLst/>
              <a:ahLst/>
              <a:cxnLst/>
              <a:rect l="l" t="t" r="r" b="b"/>
              <a:pathLst>
                <a:path w="2047398" h="192339">
                  <a:moveTo>
                    <a:pt x="0" y="0"/>
                  </a:moveTo>
                  <a:lnTo>
                    <a:pt x="2047398" y="0"/>
                  </a:lnTo>
                  <a:lnTo>
                    <a:pt x="2047398" y="192339"/>
                  </a:lnTo>
                  <a:lnTo>
                    <a:pt x="0" y="192339"/>
                  </a:lnTo>
                  <a:close/>
                </a:path>
              </a:pathLst>
            </a:custGeom>
            <a:solidFill>
              <a:srgbClr val="78A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2047397" cy="268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948631" y="5557415"/>
            <a:ext cx="6581837" cy="622252"/>
            <a:chOff x="0" y="0"/>
            <a:chExt cx="2047397" cy="1935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47398" cy="193563"/>
            </a:xfrm>
            <a:custGeom>
              <a:avLst/>
              <a:gdLst/>
              <a:ahLst/>
              <a:cxnLst/>
              <a:rect l="l" t="t" r="r" b="b"/>
              <a:pathLst>
                <a:path w="2047398" h="193563">
                  <a:moveTo>
                    <a:pt x="0" y="0"/>
                  </a:moveTo>
                  <a:lnTo>
                    <a:pt x="2047398" y="0"/>
                  </a:lnTo>
                  <a:lnTo>
                    <a:pt x="2047398" y="193563"/>
                  </a:lnTo>
                  <a:lnTo>
                    <a:pt x="0" y="193563"/>
                  </a:lnTo>
                  <a:close/>
                </a:path>
              </a:pathLst>
            </a:custGeom>
            <a:solidFill>
              <a:srgbClr val="78A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2047397" cy="269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948631" y="8474164"/>
            <a:ext cx="6581837" cy="784136"/>
            <a:chOff x="0" y="0"/>
            <a:chExt cx="2047397" cy="2439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47398" cy="243919"/>
            </a:xfrm>
            <a:custGeom>
              <a:avLst/>
              <a:gdLst/>
              <a:ahLst/>
              <a:cxnLst/>
              <a:rect l="l" t="t" r="r" b="b"/>
              <a:pathLst>
                <a:path w="2047398" h="243919">
                  <a:moveTo>
                    <a:pt x="0" y="0"/>
                  </a:moveTo>
                  <a:lnTo>
                    <a:pt x="2047398" y="0"/>
                  </a:lnTo>
                  <a:lnTo>
                    <a:pt x="2047398" y="243919"/>
                  </a:lnTo>
                  <a:lnTo>
                    <a:pt x="0" y="243919"/>
                  </a:lnTo>
                  <a:close/>
                </a:path>
              </a:pathLst>
            </a:custGeom>
            <a:solidFill>
              <a:srgbClr val="FFD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2047397" cy="320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948631" y="7578325"/>
            <a:ext cx="6581837" cy="784136"/>
            <a:chOff x="0" y="0"/>
            <a:chExt cx="2047397" cy="2439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47398" cy="243919"/>
            </a:xfrm>
            <a:custGeom>
              <a:avLst/>
              <a:gdLst/>
              <a:ahLst/>
              <a:cxnLst/>
              <a:rect l="l" t="t" r="r" b="b"/>
              <a:pathLst>
                <a:path w="2047398" h="243919">
                  <a:moveTo>
                    <a:pt x="0" y="0"/>
                  </a:moveTo>
                  <a:lnTo>
                    <a:pt x="2047398" y="0"/>
                  </a:lnTo>
                  <a:lnTo>
                    <a:pt x="2047398" y="243919"/>
                  </a:lnTo>
                  <a:lnTo>
                    <a:pt x="0" y="243919"/>
                  </a:lnTo>
                  <a:close/>
                </a:path>
              </a:pathLst>
            </a:custGeom>
            <a:solidFill>
              <a:srgbClr val="FFD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2047397" cy="320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5400000">
            <a:off x="2456698" y="3546366"/>
            <a:ext cx="429816" cy="441970"/>
          </a:xfrm>
          <a:custGeom>
            <a:avLst/>
            <a:gdLst/>
            <a:ahLst/>
            <a:cxnLst/>
            <a:rect l="l" t="t" r="r" b="b"/>
            <a:pathLst>
              <a:path w="429816" h="441970">
                <a:moveTo>
                  <a:pt x="0" y="0"/>
                </a:moveTo>
                <a:lnTo>
                  <a:pt x="429815" y="0"/>
                </a:lnTo>
                <a:lnTo>
                  <a:pt x="429815" y="441970"/>
                </a:lnTo>
                <a:lnTo>
                  <a:pt x="0" y="441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173732" y="8658628"/>
            <a:ext cx="6131635" cy="4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62"/>
              </a:lnSpc>
            </a:pPr>
            <a:r>
              <a:rPr lang="en-US" sz="1862">
                <a:solidFill>
                  <a:srgbClr val="BC902D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Expands emotional, behavioral, and resilience support for children and families</a:t>
            </a:r>
          </a:p>
        </p:txBody>
      </p:sp>
      <p:sp>
        <p:nvSpPr>
          <p:cNvPr id="31" name="Freeform 31"/>
          <p:cNvSpPr/>
          <p:nvPr/>
        </p:nvSpPr>
        <p:spPr>
          <a:xfrm rot="-5400000">
            <a:off x="11094575" y="8822407"/>
            <a:ext cx="429816" cy="441970"/>
          </a:xfrm>
          <a:custGeom>
            <a:avLst/>
            <a:gdLst/>
            <a:ahLst/>
            <a:cxnLst/>
            <a:rect l="l" t="t" r="r" b="b"/>
            <a:pathLst>
              <a:path w="429816" h="441970">
                <a:moveTo>
                  <a:pt x="0" y="0"/>
                </a:moveTo>
                <a:lnTo>
                  <a:pt x="429815" y="0"/>
                </a:lnTo>
                <a:lnTo>
                  <a:pt x="429815" y="441970"/>
                </a:lnTo>
                <a:lnTo>
                  <a:pt x="0" y="441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2566112" y="8113567"/>
            <a:ext cx="2279386" cy="77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</a:pPr>
            <a:r>
              <a:rPr lang="en-US" sz="3048" b="1">
                <a:solidFill>
                  <a:srgbClr val="FFFFFF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Community </a:t>
            </a:r>
          </a:p>
          <a:p>
            <a:pPr marL="0" lvl="0" indent="0" algn="l">
              <a:lnSpc>
                <a:spcPts val="3048"/>
              </a:lnSpc>
              <a:spcBef>
                <a:spcPct val="0"/>
              </a:spcBef>
            </a:pPr>
            <a:r>
              <a:rPr lang="en-US" sz="3048" b="1">
                <a:solidFill>
                  <a:srgbClr val="FFFFFF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Impact:</a:t>
            </a:r>
          </a:p>
        </p:txBody>
      </p:sp>
      <p:sp>
        <p:nvSpPr>
          <p:cNvPr id="33" name="Freeform 33"/>
          <p:cNvSpPr/>
          <p:nvPr/>
        </p:nvSpPr>
        <p:spPr>
          <a:xfrm rot="-1354877">
            <a:off x="960324" y="9464458"/>
            <a:ext cx="4429214" cy="781152"/>
          </a:xfrm>
          <a:custGeom>
            <a:avLst/>
            <a:gdLst/>
            <a:ahLst/>
            <a:cxnLst/>
            <a:rect l="l" t="t" r="r" b="b"/>
            <a:pathLst>
              <a:path w="4429214" h="781152">
                <a:moveTo>
                  <a:pt x="0" y="0"/>
                </a:moveTo>
                <a:lnTo>
                  <a:pt x="4429214" y="0"/>
                </a:lnTo>
                <a:lnTo>
                  <a:pt x="4429214" y="781152"/>
                </a:lnTo>
                <a:lnTo>
                  <a:pt x="0" y="781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1325803">
            <a:off x="2725" y="4857560"/>
            <a:ext cx="1805727" cy="1774127"/>
          </a:xfrm>
          <a:custGeom>
            <a:avLst/>
            <a:gdLst/>
            <a:ahLst/>
            <a:cxnLst/>
            <a:rect l="l" t="t" r="r" b="b"/>
            <a:pathLst>
              <a:path w="1805727" h="1774127">
                <a:moveTo>
                  <a:pt x="0" y="0"/>
                </a:moveTo>
                <a:lnTo>
                  <a:pt x="1805726" y="0"/>
                </a:lnTo>
                <a:lnTo>
                  <a:pt x="1805726" y="1774127"/>
                </a:lnTo>
                <a:lnTo>
                  <a:pt x="0" y="177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325803">
            <a:off x="-692600" y="2001093"/>
            <a:ext cx="1805727" cy="1774127"/>
          </a:xfrm>
          <a:custGeom>
            <a:avLst/>
            <a:gdLst/>
            <a:ahLst/>
            <a:cxnLst/>
            <a:rect l="l" t="t" r="r" b="b"/>
            <a:pathLst>
              <a:path w="1805727" h="1774127">
                <a:moveTo>
                  <a:pt x="0" y="0"/>
                </a:moveTo>
                <a:lnTo>
                  <a:pt x="1805726" y="0"/>
                </a:lnTo>
                <a:lnTo>
                  <a:pt x="1805726" y="1774127"/>
                </a:lnTo>
                <a:lnTo>
                  <a:pt x="0" y="177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325803">
            <a:off x="477636" y="-656498"/>
            <a:ext cx="1805727" cy="1774127"/>
          </a:xfrm>
          <a:custGeom>
            <a:avLst/>
            <a:gdLst/>
            <a:ahLst/>
            <a:cxnLst/>
            <a:rect l="l" t="t" r="r" b="b"/>
            <a:pathLst>
              <a:path w="1805727" h="1774127">
                <a:moveTo>
                  <a:pt x="0" y="0"/>
                </a:moveTo>
                <a:lnTo>
                  <a:pt x="1805726" y="0"/>
                </a:lnTo>
                <a:lnTo>
                  <a:pt x="1805726" y="1774127"/>
                </a:lnTo>
                <a:lnTo>
                  <a:pt x="0" y="177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1325803">
            <a:off x="-1426348" y="7641507"/>
            <a:ext cx="1805727" cy="1774127"/>
          </a:xfrm>
          <a:custGeom>
            <a:avLst/>
            <a:gdLst/>
            <a:ahLst/>
            <a:cxnLst/>
            <a:rect l="l" t="t" r="r" b="b"/>
            <a:pathLst>
              <a:path w="1805727" h="1774127">
                <a:moveTo>
                  <a:pt x="0" y="0"/>
                </a:moveTo>
                <a:lnTo>
                  <a:pt x="1805727" y="0"/>
                </a:lnTo>
                <a:lnTo>
                  <a:pt x="1805727" y="1774127"/>
                </a:lnTo>
                <a:lnTo>
                  <a:pt x="0" y="177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 rot="-157064">
            <a:off x="12979725" y="4567978"/>
            <a:ext cx="4768923" cy="476892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7338" y="0"/>
                  </a:moveTo>
                  <a:lnTo>
                    <a:pt x="775462" y="0"/>
                  </a:lnTo>
                  <a:cubicBezTo>
                    <a:pt x="785364" y="0"/>
                    <a:pt x="794862" y="3934"/>
                    <a:pt x="801864" y="10936"/>
                  </a:cubicBezTo>
                  <a:cubicBezTo>
                    <a:pt x="808866" y="17938"/>
                    <a:pt x="812800" y="27436"/>
                    <a:pt x="812800" y="37338"/>
                  </a:cubicBezTo>
                  <a:lnTo>
                    <a:pt x="812800" y="775462"/>
                  </a:lnTo>
                  <a:cubicBezTo>
                    <a:pt x="812800" y="785364"/>
                    <a:pt x="808866" y="794862"/>
                    <a:pt x="801864" y="801864"/>
                  </a:cubicBezTo>
                  <a:cubicBezTo>
                    <a:pt x="794862" y="808866"/>
                    <a:pt x="785364" y="812800"/>
                    <a:pt x="775462" y="812800"/>
                  </a:cubicBezTo>
                  <a:lnTo>
                    <a:pt x="37338" y="812800"/>
                  </a:lnTo>
                  <a:cubicBezTo>
                    <a:pt x="27436" y="812800"/>
                    <a:pt x="17938" y="808866"/>
                    <a:pt x="10936" y="801864"/>
                  </a:cubicBezTo>
                  <a:cubicBezTo>
                    <a:pt x="3934" y="794862"/>
                    <a:pt x="0" y="785364"/>
                    <a:pt x="0" y="775462"/>
                  </a:cubicBezTo>
                  <a:lnTo>
                    <a:pt x="0" y="37338"/>
                  </a:lnTo>
                  <a:cubicBezTo>
                    <a:pt x="0" y="27436"/>
                    <a:pt x="3934" y="17938"/>
                    <a:pt x="10936" y="10936"/>
                  </a:cubicBezTo>
                  <a:cubicBezTo>
                    <a:pt x="17938" y="3934"/>
                    <a:pt x="27436" y="0"/>
                    <a:pt x="37338" y="0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 rot="494187">
            <a:off x="11795578" y="7634291"/>
            <a:ext cx="2268788" cy="226878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8484" y="0"/>
                  </a:moveTo>
                  <a:lnTo>
                    <a:pt x="734316" y="0"/>
                  </a:lnTo>
                  <a:cubicBezTo>
                    <a:pt x="755131" y="0"/>
                    <a:pt x="775094" y="8269"/>
                    <a:pt x="789812" y="22988"/>
                  </a:cubicBezTo>
                  <a:cubicBezTo>
                    <a:pt x="804531" y="37706"/>
                    <a:pt x="812800" y="57669"/>
                    <a:pt x="812800" y="78484"/>
                  </a:cubicBezTo>
                  <a:lnTo>
                    <a:pt x="812800" y="734316"/>
                  </a:lnTo>
                  <a:cubicBezTo>
                    <a:pt x="812800" y="755131"/>
                    <a:pt x="804531" y="775094"/>
                    <a:pt x="789812" y="789812"/>
                  </a:cubicBezTo>
                  <a:cubicBezTo>
                    <a:pt x="775094" y="804531"/>
                    <a:pt x="755131" y="812800"/>
                    <a:pt x="734316" y="812800"/>
                  </a:cubicBezTo>
                  <a:lnTo>
                    <a:pt x="78484" y="812800"/>
                  </a:lnTo>
                  <a:cubicBezTo>
                    <a:pt x="57669" y="812800"/>
                    <a:pt x="37706" y="804531"/>
                    <a:pt x="22988" y="789812"/>
                  </a:cubicBezTo>
                  <a:cubicBezTo>
                    <a:pt x="8269" y="775094"/>
                    <a:pt x="0" y="755131"/>
                    <a:pt x="0" y="734316"/>
                  </a:cubicBezTo>
                  <a:lnTo>
                    <a:pt x="0" y="78484"/>
                  </a:lnTo>
                  <a:cubicBezTo>
                    <a:pt x="0" y="57669"/>
                    <a:pt x="8269" y="37706"/>
                    <a:pt x="22988" y="22988"/>
                  </a:cubicBezTo>
                  <a:cubicBezTo>
                    <a:pt x="37706" y="8269"/>
                    <a:pt x="57669" y="0"/>
                    <a:pt x="78484" y="0"/>
                  </a:cubicBezTo>
                  <a:close/>
                </a:path>
              </a:pathLst>
            </a:custGeom>
            <a:blipFill>
              <a:blip r:embed="rId9"/>
              <a:stretch>
                <a:fillRect t="-12499" b="-12500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379640" y="1028700"/>
            <a:ext cx="12796689" cy="2277861"/>
            <a:chOff x="0" y="0"/>
            <a:chExt cx="17062251" cy="3037148"/>
          </a:xfrm>
        </p:grpSpPr>
        <p:sp>
          <p:nvSpPr>
            <p:cNvPr id="43" name="TextBox 43"/>
            <p:cNvSpPr txBox="1"/>
            <p:nvPr/>
          </p:nvSpPr>
          <p:spPr>
            <a:xfrm>
              <a:off x="303322" y="123825"/>
              <a:ext cx="10546145" cy="2251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399"/>
                </a:lnSpc>
                <a:spcBef>
                  <a:spcPct val="0"/>
                </a:spcBef>
              </a:pPr>
              <a:r>
                <a:rPr lang="en-US" sz="6399" b="1" u="none">
                  <a:solidFill>
                    <a:srgbClr val="065497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Funding </a:t>
              </a:r>
            </a:p>
            <a:p>
              <a:pPr marL="0" lvl="0" indent="0" algn="l">
                <a:lnSpc>
                  <a:spcPts val="6399"/>
                </a:lnSpc>
                <a:spcBef>
                  <a:spcPct val="0"/>
                </a:spcBef>
              </a:pPr>
              <a:r>
                <a:rPr lang="en-US" sz="6399" b="1" u="none">
                  <a:solidFill>
                    <a:srgbClr val="065497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Request:</a:t>
              </a:r>
            </a:p>
          </p:txBody>
        </p:sp>
        <p:sp>
          <p:nvSpPr>
            <p:cNvPr id="44" name="Freeform 44"/>
            <p:cNvSpPr/>
            <p:nvPr/>
          </p:nvSpPr>
          <p:spPr>
            <a:xfrm rot="-203133">
              <a:off x="7466" y="2464756"/>
              <a:ext cx="5414689" cy="412870"/>
            </a:xfrm>
            <a:custGeom>
              <a:avLst/>
              <a:gdLst/>
              <a:ahLst/>
              <a:cxnLst/>
              <a:rect l="l" t="t" r="r" b="b"/>
              <a:pathLst>
                <a:path w="5414689" h="412870">
                  <a:moveTo>
                    <a:pt x="0" y="0"/>
                  </a:moveTo>
                  <a:lnTo>
                    <a:pt x="5414689" y="0"/>
                  </a:lnTo>
                  <a:lnTo>
                    <a:pt x="5414689" y="412870"/>
                  </a:lnTo>
                  <a:lnTo>
                    <a:pt x="0" y="412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887672" y="187537"/>
              <a:ext cx="11174579" cy="1943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We are requesting </a:t>
              </a:r>
              <a:r>
                <a:rPr lang="en-US" sz="2799" b="1">
                  <a:solidFill>
                    <a:srgbClr val="065497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$35,000</a:t>
              </a:r>
              <a:r>
                <a:rPr lang="en-US" sz="279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from Impact100 Nashville to support the placement of </a:t>
              </a:r>
              <a:r>
                <a:rPr lang="en-US" sz="2799" b="1">
                  <a:solidFill>
                    <a:srgbClr val="065497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5 new Facility Dog teams</a:t>
              </a:r>
              <a:r>
                <a:rPr lang="en-US" sz="2799">
                  <a:solidFill>
                    <a:srgbClr val="06549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to meet growing community need.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 rot="105243">
            <a:off x="14584947" y="2218539"/>
            <a:ext cx="2647910" cy="264791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7247" y="0"/>
                  </a:moveTo>
                  <a:lnTo>
                    <a:pt x="745553" y="0"/>
                  </a:lnTo>
                  <a:cubicBezTo>
                    <a:pt x="763388" y="0"/>
                    <a:pt x="780493" y="7085"/>
                    <a:pt x="793104" y="19696"/>
                  </a:cubicBezTo>
                  <a:cubicBezTo>
                    <a:pt x="805715" y="32307"/>
                    <a:pt x="812800" y="49412"/>
                    <a:pt x="812800" y="67247"/>
                  </a:cubicBezTo>
                  <a:lnTo>
                    <a:pt x="812800" y="745553"/>
                  </a:lnTo>
                  <a:cubicBezTo>
                    <a:pt x="812800" y="763388"/>
                    <a:pt x="805715" y="780493"/>
                    <a:pt x="793104" y="793104"/>
                  </a:cubicBezTo>
                  <a:cubicBezTo>
                    <a:pt x="780493" y="805715"/>
                    <a:pt x="763388" y="812800"/>
                    <a:pt x="745553" y="812800"/>
                  </a:cubicBezTo>
                  <a:lnTo>
                    <a:pt x="67247" y="812800"/>
                  </a:lnTo>
                  <a:cubicBezTo>
                    <a:pt x="49412" y="812800"/>
                    <a:pt x="32307" y="805715"/>
                    <a:pt x="19696" y="793104"/>
                  </a:cubicBezTo>
                  <a:cubicBezTo>
                    <a:pt x="7085" y="780493"/>
                    <a:pt x="0" y="763388"/>
                    <a:pt x="0" y="745553"/>
                  </a:cubicBezTo>
                  <a:lnTo>
                    <a:pt x="0" y="67247"/>
                  </a:lnTo>
                  <a:cubicBezTo>
                    <a:pt x="0" y="49412"/>
                    <a:pt x="7085" y="32307"/>
                    <a:pt x="19696" y="19696"/>
                  </a:cubicBezTo>
                  <a:cubicBezTo>
                    <a:pt x="32307" y="7085"/>
                    <a:pt x="49412" y="0"/>
                    <a:pt x="67247" y="0"/>
                  </a:cubicBezTo>
                  <a:close/>
                </a:path>
              </a:pathLst>
            </a:custGeom>
            <a:blipFill>
              <a:blip r:embed="rId12"/>
              <a:stretch>
                <a:fillRect t="-4945" b="-4945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685374" y="4761172"/>
            <a:ext cx="2073120" cy="165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3"/>
              </a:lnSpc>
            </a:pPr>
            <a:r>
              <a:rPr lang="en-US" sz="3243" b="1">
                <a:solidFill>
                  <a:srgbClr val="FFFFFF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What this funding</a:t>
            </a:r>
          </a:p>
          <a:p>
            <a:pPr marL="0" lvl="0" indent="0" algn="l">
              <a:lnSpc>
                <a:spcPts val="3243"/>
              </a:lnSpc>
              <a:spcBef>
                <a:spcPct val="0"/>
              </a:spcBef>
            </a:pPr>
            <a:r>
              <a:rPr lang="en-US" sz="3243" b="1">
                <a:solidFill>
                  <a:srgbClr val="FFFFFF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directly covers: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173732" y="3735585"/>
            <a:ext cx="6131635" cy="79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</a:pPr>
            <a:r>
              <a:rPr lang="en-US" sz="3048">
                <a:solidFill>
                  <a:srgbClr val="FFFFFF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Advanced training and daily care needs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173732" y="4963503"/>
            <a:ext cx="6131635" cy="40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</a:pPr>
            <a:r>
              <a:rPr lang="en-US" sz="3048">
                <a:solidFill>
                  <a:srgbClr val="FFFFFF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Enrichment &amp; working equipment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173732" y="5735651"/>
            <a:ext cx="6131635" cy="40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</a:pPr>
            <a:r>
              <a:rPr lang="en-US" sz="3048">
                <a:solidFill>
                  <a:srgbClr val="FFFFFF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Veterinary support &amp; wellness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173732" y="6510303"/>
            <a:ext cx="6131635" cy="79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</a:pPr>
            <a:r>
              <a:rPr lang="en-US" sz="3048">
                <a:solidFill>
                  <a:srgbClr val="FFFFFF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First-year support for each handler &amp; host org.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173732" y="7689886"/>
            <a:ext cx="6131635" cy="57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8"/>
              </a:lnSpc>
            </a:pPr>
            <a:r>
              <a:rPr lang="en-US" sz="2032">
                <a:solidFill>
                  <a:srgbClr val="BC902D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Reduces the current waitlist </a:t>
            </a:r>
          </a:p>
          <a:p>
            <a:pPr algn="l">
              <a:lnSpc>
                <a:spcPts val="2151"/>
              </a:lnSpc>
            </a:pPr>
            <a:r>
              <a:rPr lang="en-US" sz="1778" i="1">
                <a:solidFill>
                  <a:srgbClr val="BC902D"/>
                </a:solidFill>
                <a:latin typeface="Body Grotesque Italics"/>
                <a:ea typeface="Body Grotesque Italics"/>
                <a:cs typeface="Body Grotesque Italics"/>
                <a:sym typeface="Body Grotesque Italics"/>
              </a:rPr>
              <a:t>(6 schools &amp; 5 individuals awaiting placement)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59823"/>
            <a:ext cx="18288000" cy="7261277"/>
            <a:chOff x="0" y="0"/>
            <a:chExt cx="4816593" cy="1912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12435"/>
            </a:xfrm>
            <a:custGeom>
              <a:avLst/>
              <a:gdLst/>
              <a:ahLst/>
              <a:cxnLst/>
              <a:rect l="l" t="t" r="r" b="b"/>
              <a:pathLst>
                <a:path w="4816592" h="1912435">
                  <a:moveTo>
                    <a:pt x="0" y="0"/>
                  </a:moveTo>
                  <a:lnTo>
                    <a:pt x="4816592" y="0"/>
                  </a:lnTo>
                  <a:lnTo>
                    <a:pt x="4816592" y="1912435"/>
                  </a:lnTo>
                  <a:lnTo>
                    <a:pt x="0" y="1912435"/>
                  </a:lnTo>
                  <a:close/>
                </a:path>
              </a:pathLst>
            </a:custGeom>
            <a:solidFill>
              <a:srgbClr val="0654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1988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059823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53749" b="-537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237427" y="7534275"/>
            <a:ext cx="5786622" cy="2085975"/>
            <a:chOff x="0" y="0"/>
            <a:chExt cx="1524049" cy="5493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4049" cy="549393"/>
            </a:xfrm>
            <a:custGeom>
              <a:avLst/>
              <a:gdLst/>
              <a:ahLst/>
              <a:cxnLst/>
              <a:rect l="l" t="t" r="r" b="b"/>
              <a:pathLst>
                <a:path w="1524049" h="549393">
                  <a:moveTo>
                    <a:pt x="38799" y="0"/>
                  </a:moveTo>
                  <a:lnTo>
                    <a:pt x="1485250" y="0"/>
                  </a:lnTo>
                  <a:cubicBezTo>
                    <a:pt x="1495540" y="0"/>
                    <a:pt x="1505408" y="4088"/>
                    <a:pt x="1512685" y="11364"/>
                  </a:cubicBezTo>
                  <a:cubicBezTo>
                    <a:pt x="1519961" y="18640"/>
                    <a:pt x="1524049" y="28509"/>
                    <a:pt x="1524049" y="38799"/>
                  </a:cubicBezTo>
                  <a:lnTo>
                    <a:pt x="1524049" y="510593"/>
                  </a:lnTo>
                  <a:cubicBezTo>
                    <a:pt x="1524049" y="532022"/>
                    <a:pt x="1506678" y="549393"/>
                    <a:pt x="1485250" y="549393"/>
                  </a:cubicBezTo>
                  <a:lnTo>
                    <a:pt x="38799" y="549393"/>
                  </a:lnTo>
                  <a:cubicBezTo>
                    <a:pt x="17371" y="549393"/>
                    <a:pt x="0" y="532022"/>
                    <a:pt x="0" y="510593"/>
                  </a:cubicBezTo>
                  <a:lnTo>
                    <a:pt x="0" y="38799"/>
                  </a:lnTo>
                  <a:cubicBezTo>
                    <a:pt x="0" y="17371"/>
                    <a:pt x="17371" y="0"/>
                    <a:pt x="38799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  <a:ln w="19050" cap="rnd">
              <a:solidFill>
                <a:srgbClr val="FFFFFF">
                  <a:alpha val="19608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524049" cy="625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07146">
            <a:off x="4697994" y="2394525"/>
            <a:ext cx="1653559" cy="450971"/>
          </a:xfrm>
          <a:custGeom>
            <a:avLst/>
            <a:gdLst/>
            <a:ahLst/>
            <a:cxnLst/>
            <a:rect l="l" t="t" r="r" b="b"/>
            <a:pathLst>
              <a:path w="1653559" h="450971">
                <a:moveTo>
                  <a:pt x="0" y="0"/>
                </a:moveTo>
                <a:lnTo>
                  <a:pt x="1653559" y="0"/>
                </a:lnTo>
                <a:lnTo>
                  <a:pt x="1653559" y="450970"/>
                </a:lnTo>
                <a:lnTo>
                  <a:pt x="0" y="450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15297">
            <a:off x="15245617" y="1575605"/>
            <a:ext cx="3556865" cy="2224657"/>
          </a:xfrm>
          <a:custGeom>
            <a:avLst/>
            <a:gdLst/>
            <a:ahLst/>
            <a:cxnLst/>
            <a:rect l="l" t="t" r="r" b="b"/>
            <a:pathLst>
              <a:path w="3556865" h="2224657">
                <a:moveTo>
                  <a:pt x="0" y="0"/>
                </a:moveTo>
                <a:lnTo>
                  <a:pt x="3556865" y="0"/>
                </a:lnTo>
                <a:lnTo>
                  <a:pt x="3556865" y="2224658"/>
                </a:lnTo>
                <a:lnTo>
                  <a:pt x="0" y="222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955458" y="3452253"/>
            <a:ext cx="5884891" cy="372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9"/>
              </a:lnSpc>
            </a:pPr>
            <a:r>
              <a:rPr lang="en-US" sz="2999" b="1" spc="-7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Economic &amp; Workforce</a:t>
            </a:r>
          </a:p>
          <a:p>
            <a:pPr algn="ctr">
              <a:lnSpc>
                <a:spcPts val="3779"/>
              </a:lnSpc>
            </a:pPr>
            <a:endParaRPr lang="en-US" sz="2999" b="1" spc="-74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Four formerly incarcerated trainers now working full-time in the dog training field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Demonstrates successful re-entry, vocational transferability, and long-term stability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62025"/>
            <a:ext cx="7814027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  <a:spcBef>
                <a:spcPct val="0"/>
              </a:spcBef>
            </a:pPr>
            <a:r>
              <a:rPr lang="en-US" sz="6399" b="1">
                <a:solidFill>
                  <a:srgbClr val="065497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Where One Dog Impacts Many Lives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7543" y="3382327"/>
            <a:ext cx="8496342" cy="610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9"/>
              </a:lnSpc>
            </a:pPr>
            <a:r>
              <a:rPr lang="en-US" sz="2999" b="1" spc="-7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Youth &amp; Schools</a:t>
            </a:r>
          </a:p>
          <a:p>
            <a:pPr algn="ctr">
              <a:lnSpc>
                <a:spcPts val="3779"/>
              </a:lnSpc>
            </a:pPr>
            <a:endParaRPr lang="en-US" sz="2999" b="1" spc="-74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Each Facility Dog supports 1,400+ students annually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Serves youth with disabilities, trauma, and emotional regulation needs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Improves student engagement, emotional stability, and overall well-being – research conducted at Georgia Southern University found that dogs in classrooms encouraged increased reading and language skills; social, emotional; and improved gross motor skills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Supports teachers and staff by providing a calming presence and effective tool for de-escalation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37427" y="8001953"/>
            <a:ext cx="5786622" cy="1293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9"/>
              </a:lnSpc>
            </a:pPr>
            <a:r>
              <a:rPr lang="en-US" sz="2999" b="1" spc="-74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Long-Term Goal → scale to more schools and organizations in Middle Tennessee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37427" y="7534275"/>
            <a:ext cx="5786622" cy="2085975"/>
            <a:chOff x="0" y="0"/>
            <a:chExt cx="1524049" cy="5493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24049" cy="549393"/>
            </a:xfrm>
            <a:custGeom>
              <a:avLst/>
              <a:gdLst/>
              <a:ahLst/>
              <a:cxnLst/>
              <a:rect l="l" t="t" r="r" b="b"/>
              <a:pathLst>
                <a:path w="1524049" h="549393">
                  <a:moveTo>
                    <a:pt x="38799" y="0"/>
                  </a:moveTo>
                  <a:lnTo>
                    <a:pt x="1485250" y="0"/>
                  </a:lnTo>
                  <a:cubicBezTo>
                    <a:pt x="1495540" y="0"/>
                    <a:pt x="1505408" y="4088"/>
                    <a:pt x="1512685" y="11364"/>
                  </a:cubicBezTo>
                  <a:cubicBezTo>
                    <a:pt x="1519961" y="18640"/>
                    <a:pt x="1524049" y="28509"/>
                    <a:pt x="1524049" y="38799"/>
                  </a:cubicBezTo>
                  <a:lnTo>
                    <a:pt x="1524049" y="510593"/>
                  </a:lnTo>
                  <a:cubicBezTo>
                    <a:pt x="1524049" y="532022"/>
                    <a:pt x="1506678" y="549393"/>
                    <a:pt x="1485250" y="549393"/>
                  </a:cubicBezTo>
                  <a:lnTo>
                    <a:pt x="38799" y="549393"/>
                  </a:lnTo>
                  <a:cubicBezTo>
                    <a:pt x="17371" y="549393"/>
                    <a:pt x="0" y="532022"/>
                    <a:pt x="0" y="510593"/>
                  </a:cubicBezTo>
                  <a:lnTo>
                    <a:pt x="0" y="38799"/>
                  </a:lnTo>
                  <a:cubicBezTo>
                    <a:pt x="0" y="17371"/>
                    <a:pt x="17371" y="0"/>
                    <a:pt x="387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524049" cy="625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27877">
            <a:off x="15573080" y="-230516"/>
            <a:ext cx="4760656" cy="11603957"/>
            <a:chOff x="0" y="0"/>
            <a:chExt cx="1253835" cy="3056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3835" cy="3056186"/>
            </a:xfrm>
            <a:custGeom>
              <a:avLst/>
              <a:gdLst/>
              <a:ahLst/>
              <a:cxnLst/>
              <a:rect l="l" t="t" r="r" b="b"/>
              <a:pathLst>
                <a:path w="1253835" h="3056186">
                  <a:moveTo>
                    <a:pt x="0" y="0"/>
                  </a:moveTo>
                  <a:lnTo>
                    <a:pt x="1253835" y="0"/>
                  </a:lnTo>
                  <a:lnTo>
                    <a:pt x="1253835" y="3056186"/>
                  </a:lnTo>
                  <a:lnTo>
                    <a:pt x="0" y="3056186"/>
                  </a:lnTo>
                  <a:close/>
                </a:path>
              </a:pathLst>
            </a:custGeom>
            <a:solidFill>
              <a:srgbClr val="0654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53835" cy="313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8200" y="8469630"/>
            <a:ext cx="13550553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9"/>
              </a:lnSpc>
              <a:spcBef>
                <a:spcPct val="0"/>
              </a:spcBef>
            </a:pPr>
            <a:r>
              <a:rPr lang="en-US" sz="6399" b="1">
                <a:solidFill>
                  <a:srgbClr val="065497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Thank you </a:t>
            </a:r>
            <a:r>
              <a:rPr lang="en-US" sz="6399" b="1">
                <a:solidFill>
                  <a:srgbClr val="FDBF21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for your consideration.</a:t>
            </a:r>
          </a:p>
        </p:txBody>
      </p:sp>
      <p:sp>
        <p:nvSpPr>
          <p:cNvPr id="6" name="Freeform 6"/>
          <p:cNvSpPr/>
          <p:nvPr/>
        </p:nvSpPr>
        <p:spPr>
          <a:xfrm>
            <a:off x="1006553" y="9258300"/>
            <a:ext cx="3657321" cy="645018"/>
          </a:xfrm>
          <a:custGeom>
            <a:avLst/>
            <a:gdLst/>
            <a:ahLst/>
            <a:cxnLst/>
            <a:rect l="l" t="t" r="r" b="b"/>
            <a:pathLst>
              <a:path w="3657321" h="645018">
                <a:moveTo>
                  <a:pt x="0" y="0"/>
                </a:moveTo>
                <a:lnTo>
                  <a:pt x="3657321" y="0"/>
                </a:lnTo>
                <a:lnTo>
                  <a:pt x="3657321" y="645018"/>
                </a:lnTo>
                <a:lnTo>
                  <a:pt x="0" y="645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150657" y="3824897"/>
            <a:ext cx="11701186" cy="137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7"/>
              </a:lnSpc>
            </a:pPr>
            <a:r>
              <a:rPr lang="en-US" sz="3600" b="1" spc="-89" dirty="0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“RI dogs provide tremendous support to students.”</a:t>
            </a:r>
          </a:p>
          <a:p>
            <a:pPr algn="ctr">
              <a:lnSpc>
                <a:spcPts val="3389"/>
              </a:lnSpc>
            </a:pPr>
            <a:endParaRPr lang="en-US" sz="3600" b="1" spc="-89" dirty="0">
              <a:solidFill>
                <a:srgbClr val="065497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ctr">
              <a:lnSpc>
                <a:spcPts val="3389"/>
              </a:lnSpc>
            </a:pPr>
            <a:r>
              <a:rPr lang="en-US" sz="2999" spc="-74" dirty="0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rPr>
              <a:t>– Franklin Special District</a:t>
            </a:r>
          </a:p>
        </p:txBody>
      </p:sp>
      <p:grpSp>
        <p:nvGrpSpPr>
          <p:cNvPr id="8" name="Group 8"/>
          <p:cNvGrpSpPr/>
          <p:nvPr/>
        </p:nvGrpSpPr>
        <p:grpSpPr>
          <a:xfrm rot="-405508">
            <a:off x="742151" y="804759"/>
            <a:ext cx="3135499" cy="313549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6790" y="0"/>
                  </a:moveTo>
                  <a:lnTo>
                    <a:pt x="756010" y="0"/>
                  </a:lnTo>
                  <a:cubicBezTo>
                    <a:pt x="787374" y="0"/>
                    <a:pt x="812800" y="25426"/>
                    <a:pt x="812800" y="56790"/>
                  </a:cubicBezTo>
                  <a:lnTo>
                    <a:pt x="812800" y="756010"/>
                  </a:lnTo>
                  <a:cubicBezTo>
                    <a:pt x="812800" y="787374"/>
                    <a:pt x="787374" y="812800"/>
                    <a:pt x="756010" y="812800"/>
                  </a:cubicBezTo>
                  <a:lnTo>
                    <a:pt x="56790" y="812800"/>
                  </a:lnTo>
                  <a:cubicBezTo>
                    <a:pt x="25426" y="812800"/>
                    <a:pt x="0" y="787374"/>
                    <a:pt x="0" y="756010"/>
                  </a:cubicBezTo>
                  <a:lnTo>
                    <a:pt x="0" y="56790"/>
                  </a:lnTo>
                  <a:cubicBezTo>
                    <a:pt x="0" y="25426"/>
                    <a:pt x="25426" y="0"/>
                    <a:pt x="56790" y="0"/>
                  </a:cubicBezTo>
                  <a:close/>
                </a:path>
              </a:pathLst>
            </a:custGeom>
            <a:blipFill>
              <a:blip r:embed="rId4"/>
              <a:stretch>
                <a:fillRect l="-5413" t="-32099" r="-16082" b="-29895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73935">
            <a:off x="677785" y="4495992"/>
            <a:ext cx="3115000" cy="31150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163" y="0"/>
                  </a:moveTo>
                  <a:lnTo>
                    <a:pt x="755637" y="0"/>
                  </a:lnTo>
                  <a:cubicBezTo>
                    <a:pt x="770797" y="0"/>
                    <a:pt x="785337" y="6023"/>
                    <a:pt x="796057" y="16743"/>
                  </a:cubicBezTo>
                  <a:cubicBezTo>
                    <a:pt x="806777" y="27463"/>
                    <a:pt x="812800" y="42003"/>
                    <a:pt x="812800" y="57163"/>
                  </a:cubicBezTo>
                  <a:lnTo>
                    <a:pt x="812800" y="755637"/>
                  </a:lnTo>
                  <a:cubicBezTo>
                    <a:pt x="812800" y="770797"/>
                    <a:pt x="806777" y="785337"/>
                    <a:pt x="796057" y="796057"/>
                  </a:cubicBezTo>
                  <a:cubicBezTo>
                    <a:pt x="785337" y="806777"/>
                    <a:pt x="770797" y="812800"/>
                    <a:pt x="755637" y="812800"/>
                  </a:cubicBezTo>
                  <a:lnTo>
                    <a:pt x="57163" y="812800"/>
                  </a:lnTo>
                  <a:cubicBezTo>
                    <a:pt x="42003" y="812800"/>
                    <a:pt x="27463" y="806777"/>
                    <a:pt x="16743" y="796057"/>
                  </a:cubicBezTo>
                  <a:cubicBezTo>
                    <a:pt x="6023" y="785337"/>
                    <a:pt x="0" y="770797"/>
                    <a:pt x="0" y="755637"/>
                  </a:cubicBezTo>
                  <a:lnTo>
                    <a:pt x="0" y="57163"/>
                  </a:lnTo>
                  <a:cubicBezTo>
                    <a:pt x="0" y="42003"/>
                    <a:pt x="6023" y="27463"/>
                    <a:pt x="16743" y="16743"/>
                  </a:cubicBezTo>
                  <a:cubicBezTo>
                    <a:pt x="27463" y="6023"/>
                    <a:pt x="42003" y="0"/>
                    <a:pt x="57163" y="0"/>
                  </a:cubicBezTo>
                  <a:close/>
                </a:path>
              </a:pathLst>
            </a:custGeom>
            <a:blipFill>
              <a:blip r:embed="rId5"/>
              <a:stretch>
                <a:fillRect l="-38591" r="-33734" b="-14812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283930">
            <a:off x="2330453" y="3142758"/>
            <a:ext cx="2406602" cy="24066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990" y="0"/>
                  </a:moveTo>
                  <a:lnTo>
                    <a:pt x="738810" y="0"/>
                  </a:lnTo>
                  <a:cubicBezTo>
                    <a:pt x="758433" y="0"/>
                    <a:pt x="777253" y="7795"/>
                    <a:pt x="791129" y="21671"/>
                  </a:cubicBezTo>
                  <a:cubicBezTo>
                    <a:pt x="805005" y="35547"/>
                    <a:pt x="812800" y="54367"/>
                    <a:pt x="812800" y="73990"/>
                  </a:cubicBezTo>
                  <a:lnTo>
                    <a:pt x="812800" y="738810"/>
                  </a:lnTo>
                  <a:cubicBezTo>
                    <a:pt x="812800" y="758433"/>
                    <a:pt x="805005" y="777253"/>
                    <a:pt x="791129" y="791129"/>
                  </a:cubicBezTo>
                  <a:cubicBezTo>
                    <a:pt x="777253" y="805005"/>
                    <a:pt x="758433" y="812800"/>
                    <a:pt x="738810" y="812800"/>
                  </a:cubicBezTo>
                  <a:lnTo>
                    <a:pt x="73990" y="812800"/>
                  </a:lnTo>
                  <a:cubicBezTo>
                    <a:pt x="54367" y="812800"/>
                    <a:pt x="35547" y="805005"/>
                    <a:pt x="21671" y="791129"/>
                  </a:cubicBezTo>
                  <a:cubicBezTo>
                    <a:pt x="7795" y="777253"/>
                    <a:pt x="0" y="758433"/>
                    <a:pt x="0" y="738810"/>
                  </a:cubicBezTo>
                  <a:lnTo>
                    <a:pt x="0" y="73990"/>
                  </a:lnTo>
                  <a:cubicBezTo>
                    <a:pt x="0" y="54367"/>
                    <a:pt x="7795" y="35547"/>
                    <a:pt x="21671" y="21671"/>
                  </a:cubicBezTo>
                  <a:cubicBezTo>
                    <a:pt x="35547" y="7795"/>
                    <a:pt x="54367" y="0"/>
                    <a:pt x="73990" y="0"/>
                  </a:cubicBezTo>
                  <a:close/>
                </a:path>
              </a:pathLst>
            </a:custGeom>
            <a:blipFill>
              <a:blip r:embed="rId6"/>
              <a:stretch>
                <a:fillRect l="-7731" t="-28729" r="-26568" b="-50337"/>
              </a:stretch>
            </a:blipFill>
            <a:ln w="95250" cap="rnd">
              <a:solidFill>
                <a:srgbClr val="FDBF2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610909">
            <a:off x="15581328" y="-400002"/>
            <a:ext cx="12699471" cy="12699471"/>
          </a:xfrm>
          <a:custGeom>
            <a:avLst/>
            <a:gdLst/>
            <a:ahLst/>
            <a:cxnLst/>
            <a:rect l="l" t="t" r="r" b="b"/>
            <a:pathLst>
              <a:path w="12699471" h="12699471">
                <a:moveTo>
                  <a:pt x="0" y="0"/>
                </a:moveTo>
                <a:lnTo>
                  <a:pt x="12699471" y="0"/>
                </a:lnTo>
                <a:lnTo>
                  <a:pt x="12699471" y="12699471"/>
                </a:lnTo>
                <a:lnTo>
                  <a:pt x="0" y="12699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150657" y="1675227"/>
            <a:ext cx="11701186" cy="137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7"/>
              </a:lnSpc>
            </a:pPr>
            <a:r>
              <a:rPr lang="en-US" sz="3600" b="1" spc="-89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“Junebug brings joy &amp; healing; lowers stress on sight.”</a:t>
            </a:r>
          </a:p>
          <a:p>
            <a:pPr algn="ctr">
              <a:lnSpc>
                <a:spcPts val="3389"/>
              </a:lnSpc>
            </a:pPr>
            <a:endParaRPr lang="en-US" sz="3600" b="1" spc="-89">
              <a:solidFill>
                <a:srgbClr val="065497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ctr">
              <a:lnSpc>
                <a:spcPts val="3389"/>
              </a:lnSpc>
            </a:pPr>
            <a:r>
              <a:rPr lang="en-US" sz="2999" spc="-74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rPr>
              <a:t>– Facility Dog Handler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50657" y="5978309"/>
            <a:ext cx="11701186" cy="137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7"/>
              </a:lnSpc>
            </a:pPr>
            <a:r>
              <a:rPr lang="en-US" sz="3600" b="1" spc="-89">
                <a:solidFill>
                  <a:srgbClr val="065497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“I’ve gained independence &amp; confidence.”</a:t>
            </a:r>
          </a:p>
          <a:p>
            <a:pPr algn="ctr">
              <a:lnSpc>
                <a:spcPts val="3389"/>
              </a:lnSpc>
            </a:pPr>
            <a:endParaRPr lang="en-US" sz="3600" b="1" spc="-89">
              <a:solidFill>
                <a:srgbClr val="065497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ctr">
              <a:lnSpc>
                <a:spcPts val="3389"/>
              </a:lnSpc>
            </a:pPr>
            <a:r>
              <a:rPr lang="en-US" sz="2999" spc="-74">
                <a:solidFill>
                  <a:srgbClr val="065497"/>
                </a:solidFill>
                <a:latin typeface="Proxima Nova"/>
                <a:ea typeface="Proxima Nova"/>
                <a:cs typeface="Proxima Nova"/>
                <a:sym typeface="Proxima Nova"/>
              </a:rPr>
              <a:t>– Service Dog Client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Custom</PresentationFormat>
  <Paragraphs>75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Proxima Nova Italics</vt:lpstr>
      <vt:lpstr>Arial</vt:lpstr>
      <vt:lpstr>Proxima Nova</vt:lpstr>
      <vt:lpstr>Proxima Nova Bold</vt:lpstr>
      <vt:lpstr>Body Grotesque Bold</vt:lpstr>
      <vt:lpstr>Body Grotesque</vt:lpstr>
      <vt:lpstr>Body Grotesque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Proposal</dc:title>
  <cp:lastModifiedBy>Lauren Dougall</cp:lastModifiedBy>
  <cp:revision>2</cp:revision>
  <dcterms:created xsi:type="dcterms:W3CDTF">2006-08-16T00:00:00Z</dcterms:created>
  <dcterms:modified xsi:type="dcterms:W3CDTF">2025-11-10T21:20:50Z</dcterms:modified>
  <dc:identifier>DAG39GGVtFw</dc:identifier>
</cp:coreProperties>
</file>