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9144000" cx="16256000"/>
  <p:notesSz cx="6858000" cy="9144000"/>
  <p:embeddedFontLst>
    <p:embeddedFont>
      <p:font typeface="Quicksand"/>
      <p:regular r:id="rId13"/>
      <p:bold r:id="rId14"/>
    </p:embeddedFont>
    <p:embeddedFont>
      <p:font typeface="Quicksand Medium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7" roundtripDataSignature="AMtx7mjmvLvFzC4f9M7EoP6bvXEO3+HX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Quicksand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QuicksandMedium-regular.fntdata"/><Relationship Id="rId14" Type="http://schemas.openxmlformats.org/officeDocument/2006/relationships/font" Target="fonts/Quicksand-bold.fntdata"/><Relationship Id="rId17" Type="http://customschemas.google.com/relationships/presentationmetadata" Target="metadata"/><Relationship Id="rId16" Type="http://schemas.openxmlformats.org/officeDocument/2006/relationships/font" Target="fonts/Quicksand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icksand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icksa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icksand"/>
              <a:buNone/>
              <a:defRPr b="0" i="0" sz="4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4.jpg"/><Relationship Id="rId7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17.jpg"/><Relationship Id="rId7" Type="http://schemas.openxmlformats.org/officeDocument/2006/relationships/image" Target="../media/image5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aclougherty@blindearlyservices.org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 amt="37000"/>
          </a:blip>
          <a:srcRect b="8007" l="0" r="0" t="8007"/>
          <a:stretch/>
        </p:blipFill>
        <p:spPr>
          <a:xfrm>
            <a:off x="-254000" y="-214313"/>
            <a:ext cx="17018000" cy="95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9250680" y="3488965"/>
            <a:ext cx="6581371" cy="151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Impact100 Nashville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Grant Presentation</a:t>
            </a:r>
            <a:endParaRPr b="1" sz="40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0795000" y="5121228"/>
            <a:ext cx="7239000" cy="292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November 13th, 2025</a:t>
            </a:r>
            <a:endParaRPr b="1" sz="2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background with white text&#10;&#10;AI-generated content may be incorrect."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7274" y="5774673"/>
            <a:ext cx="7772400" cy="1297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181100" y="1663700"/>
            <a:ext cx="8077200" cy="215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55600" y="1663700"/>
            <a:ext cx="15849600" cy="21590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181100" y="4025900"/>
            <a:ext cx="8077200" cy="4165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355601" y="4025900"/>
            <a:ext cx="3911600" cy="41656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622301" y="4267200"/>
            <a:ext cx="711200" cy="711200"/>
          </a:xfrm>
          <a:prstGeom prst="roundRect">
            <a:avLst>
              <a:gd fmla="val 5000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495801" y="4000500"/>
            <a:ext cx="3911600" cy="41656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4965701" y="4267200"/>
            <a:ext cx="711200" cy="711200"/>
          </a:xfrm>
          <a:prstGeom prst="roundRect">
            <a:avLst>
              <a:gd fmla="val 5000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75920" y="407785"/>
            <a:ext cx="14490700" cy="571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BEST Story</a:t>
            </a:r>
            <a:endParaRPr b="1" sz="2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609601" y="1905000"/>
            <a:ext cx="7569200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Our Mission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609601" y="5232400"/>
            <a:ext cx="3403600" cy="355600"/>
          </a:xfrm>
          <a:prstGeom prst="rect">
            <a:avLst/>
          </a:prstGeom>
          <a:solidFill>
            <a:srgbClr val="F46A34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BEST Start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4953001" y="5232400"/>
            <a:ext cx="3403600" cy="355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BEST Together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609600" y="2514600"/>
            <a:ext cx="9575799" cy="1079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BEST started with two moms on a mission…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Ensure that families are empowered and equipped through specialized programs of support to provide young children who are blind or low vision their BEST start in life.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622301" y="5613400"/>
            <a:ext cx="3403600" cy="215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In-home early intervention tailored to each family's unique goals and needs for comprehensive vision support.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4953001" y="5791200"/>
            <a:ext cx="3403600" cy="1803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BEST Together builds community through family events and programs, creating lasting support networks.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8559801" y="4000500"/>
            <a:ext cx="7645400" cy="41656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928101" y="4183067"/>
            <a:ext cx="711200" cy="711200"/>
          </a:xfrm>
          <a:prstGeom prst="roundRect">
            <a:avLst>
              <a:gd fmla="val 5000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915401" y="5148267"/>
            <a:ext cx="3403600" cy="355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BEST Advocate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8915401" y="5707067"/>
            <a:ext cx="3403600" cy="1803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Expert guidance for families navigating the transition from early intervention to school-based services.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975" y="4355981"/>
            <a:ext cx="479825" cy="5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3738" y="4272825"/>
            <a:ext cx="429024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5773" y="4386000"/>
            <a:ext cx="451056" cy="41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baby&#10;&#10;AI-generated content may be incorrect." id="115" name="Google Shape;11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52400" y="1663700"/>
            <a:ext cx="34036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child on a swing&#10;&#10;AI-generated content may be incorrect." id="116" name="Google Shape;11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39701" y="4794252"/>
            <a:ext cx="3416300" cy="337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>
            <a:alpha val="0"/>
          </a:srgbClr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876300" y="1663700"/>
            <a:ext cx="144907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8763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8763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876300" y="4445000"/>
            <a:ext cx="4610100" cy="40259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58166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58166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5816600" y="1663700"/>
            <a:ext cx="4610100" cy="40259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107442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10744200" y="1663700"/>
            <a:ext cx="4610100" cy="680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10744200" y="4445000"/>
            <a:ext cx="4610100" cy="40259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876300" y="387350"/>
            <a:ext cx="14490700" cy="571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Need</a:t>
            </a:r>
            <a:endParaRPr b="1" sz="6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1130300" y="4686300"/>
            <a:ext cx="4114800" cy="863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CVI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6057900" y="1905000"/>
            <a:ext cx="4114800" cy="863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Complex and Individual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10998200" y="4686300"/>
            <a:ext cx="4114800" cy="863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Importance of Early Intervention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1130300" y="5715000"/>
            <a:ext cx="4114800" cy="2514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Cortical Visual Impairment is the leading cause of childhood blindness, affecting 1 in 30 children. Unlike ocular impairments, CVI is brain-based damage to the visual pathway.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057900" y="2933700"/>
            <a:ext cx="4114800" cy="215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Each CVI case is unique - damage from strokes, seizures, traumatic brain injury, cerebral palsy, and autism creates varied visual experiences that often go undiagnosed.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10998200" y="5715000"/>
            <a:ext cx="4114800" cy="215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When caught early with specialized interventions, vision can become more functional. The challenge: tailoring interventions for children who cannot tell us how they see.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6600" y="5930900"/>
            <a:ext cx="4610100" cy="2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3"/>
          <p:cNvGrpSpPr/>
          <p:nvPr/>
        </p:nvGrpSpPr>
        <p:grpSpPr>
          <a:xfrm>
            <a:off x="10724110" y="1663700"/>
            <a:ext cx="4622801" cy="2616200"/>
            <a:chOff x="795252" y="2350404"/>
            <a:chExt cx="4815728" cy="2405861"/>
          </a:xfrm>
        </p:grpSpPr>
        <p:pic>
          <p:nvPicPr>
            <p:cNvPr id="141" name="Google Shape;141;p3"/>
            <p:cNvPicPr preferRelativeResize="0"/>
            <p:nvPr/>
          </p:nvPicPr>
          <p:blipFill rotWithShape="1">
            <a:blip r:embed="rId4">
              <a:alphaModFix/>
            </a:blip>
            <a:srcRect b="0" l="0" r="0" t="15531"/>
            <a:stretch/>
          </p:blipFill>
          <p:spPr>
            <a:xfrm>
              <a:off x="795252" y="2350404"/>
              <a:ext cx="2396800" cy="240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3"/>
            <p:cNvPicPr preferRelativeResize="0"/>
            <p:nvPr/>
          </p:nvPicPr>
          <p:blipFill rotWithShape="1">
            <a:blip r:embed="rId5">
              <a:alphaModFix/>
            </a:blip>
            <a:srcRect b="0" l="0" r="0" t="15531"/>
            <a:stretch/>
          </p:blipFill>
          <p:spPr>
            <a:xfrm>
              <a:off x="3192052" y="2350404"/>
              <a:ext cx="2418928" cy="24058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3"/>
          <p:cNvGrpSpPr/>
          <p:nvPr/>
        </p:nvGrpSpPr>
        <p:grpSpPr>
          <a:xfrm>
            <a:off x="824193" y="1663700"/>
            <a:ext cx="4694997" cy="2616201"/>
            <a:chOff x="824193" y="1913250"/>
            <a:chExt cx="4810912" cy="2420625"/>
          </a:xfrm>
        </p:grpSpPr>
        <p:pic>
          <p:nvPicPr>
            <p:cNvPr id="144" name="Google Shape;144;p3"/>
            <p:cNvPicPr preferRelativeResize="0"/>
            <p:nvPr/>
          </p:nvPicPr>
          <p:blipFill rotWithShape="1">
            <a:blip r:embed="rId6">
              <a:alphaModFix/>
            </a:blip>
            <a:srcRect b="0" l="0" r="0" t="14801"/>
            <a:stretch/>
          </p:blipFill>
          <p:spPr>
            <a:xfrm>
              <a:off x="824193" y="1913250"/>
              <a:ext cx="2418924" cy="242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3"/>
            <p:cNvPicPr preferRelativeResize="0"/>
            <p:nvPr/>
          </p:nvPicPr>
          <p:blipFill rotWithShape="1">
            <a:blip r:embed="rId7">
              <a:alphaModFix/>
            </a:blip>
            <a:srcRect b="0" l="0" r="0" t="15289"/>
            <a:stretch/>
          </p:blipFill>
          <p:spPr>
            <a:xfrm>
              <a:off x="3238305" y="1913250"/>
              <a:ext cx="2396800" cy="242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/>
          <p:nvPr/>
        </p:nvSpPr>
        <p:spPr>
          <a:xfrm>
            <a:off x="-19050" y="0"/>
            <a:ext cx="16256000" cy="914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876300" y="4648200"/>
            <a:ext cx="14490700" cy="3848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876300" y="4902200"/>
            <a:ext cx="14490700" cy="12700"/>
          </a:xfrm>
          <a:prstGeom prst="rect">
            <a:avLst/>
          </a:prstGeom>
          <a:solidFill>
            <a:srgbClr val="99A0B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876300" y="4648200"/>
            <a:ext cx="4610100" cy="3848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2908300" y="4648200"/>
            <a:ext cx="558800" cy="520700"/>
          </a:xfrm>
          <a:prstGeom prst="rect">
            <a:avLst/>
          </a:prstGeom>
          <a:solidFill>
            <a:srgbClr val="44454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3175000" y="4902200"/>
            <a:ext cx="12700" cy="685800"/>
          </a:xfrm>
          <a:prstGeom prst="rect">
            <a:avLst/>
          </a:prstGeom>
          <a:solidFill>
            <a:srgbClr val="99A0B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5816600" y="4648200"/>
            <a:ext cx="4610100" cy="3848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7835900" y="4648200"/>
            <a:ext cx="558800" cy="520700"/>
          </a:xfrm>
          <a:prstGeom prst="rect">
            <a:avLst/>
          </a:prstGeom>
          <a:solidFill>
            <a:srgbClr val="44454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8102600" y="4902200"/>
            <a:ext cx="12700" cy="685800"/>
          </a:xfrm>
          <a:prstGeom prst="rect">
            <a:avLst/>
          </a:prstGeom>
          <a:solidFill>
            <a:srgbClr val="99A0B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0744200" y="4648200"/>
            <a:ext cx="4610100" cy="3848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12776200" y="4648200"/>
            <a:ext cx="558800" cy="520700"/>
          </a:xfrm>
          <a:prstGeom prst="rect">
            <a:avLst/>
          </a:prstGeom>
          <a:solidFill>
            <a:srgbClr val="44454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3042900" y="4902200"/>
            <a:ext cx="12700" cy="685800"/>
          </a:xfrm>
          <a:prstGeom prst="rect">
            <a:avLst/>
          </a:prstGeom>
          <a:solidFill>
            <a:srgbClr val="99A0B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857250" y="302697"/>
            <a:ext cx="14490700" cy="546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Solution</a:t>
            </a:r>
            <a:endParaRPr b="1" sz="6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1130300" y="5797550"/>
            <a:ext cx="4114800" cy="406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Capture Visual Data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6086929" y="5588000"/>
            <a:ext cx="4114800" cy="825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Analyze Vision Patterns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10998200" y="5765800"/>
            <a:ext cx="4114800" cy="406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Tailor Interventions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1130300" y="6527800"/>
            <a:ext cx="4114800" cy="172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Heat maps and gaze plots reveal where children fixate, how long they maintain gaze, and response times to visual stimuli with precise measurement.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5943600" y="6571343"/>
            <a:ext cx="4114800" cy="172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Understand how color, light, motion, contrast, environment, etc. affect focus, providing clear insights into each child's unique vision processing abilities.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0998200" y="6350000"/>
            <a:ext cx="4114800" cy="2082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Replace trial-and-error approaches with data-driven interventions, maximizing crucial developmental time for both child and brain development.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3">
            <a:alphaModFix/>
          </a:blip>
          <a:srcRect b="10000" l="0" r="0" t="10000"/>
          <a:stretch/>
        </p:blipFill>
        <p:spPr>
          <a:xfrm>
            <a:off x="3048000" y="4787900"/>
            <a:ext cx="2794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4">
            <a:alphaModFix/>
          </a:blip>
          <a:srcRect b="3000" l="0" r="0" t="2999"/>
          <a:stretch/>
        </p:blipFill>
        <p:spPr>
          <a:xfrm>
            <a:off x="8001000" y="4787900"/>
            <a:ext cx="2413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 rotWithShape="1">
          <a:blip r:embed="rId5">
            <a:alphaModFix/>
          </a:blip>
          <a:srcRect b="3000" l="0" r="0" t="2999"/>
          <a:stretch/>
        </p:blipFill>
        <p:spPr>
          <a:xfrm>
            <a:off x="12928600" y="4787900"/>
            <a:ext cx="2413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 title="IMG_2354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36382" y="1496497"/>
            <a:ext cx="4454491" cy="2952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x of goldfish crackers&#10;&#10;AI-generated content may be incorrect." id="173" name="Google Shape;17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1310" y="1447817"/>
            <a:ext cx="2940617" cy="305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game&#10;&#10;AI-generated content may be incorrect." id="174" name="Google Shape;17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94057" y="1447816"/>
            <a:ext cx="2907389" cy="305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 heat map&#10;&#10;AI-generated content may be incorrect." id="175" name="Google Shape;17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39627" y="1409250"/>
            <a:ext cx="3858574" cy="314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876300" y="1625600"/>
            <a:ext cx="14490700" cy="6858000"/>
          </a:xfrm>
          <a:prstGeom prst="rect">
            <a:avLst/>
          </a:prstGeom>
          <a:solidFill>
            <a:srgbClr val="F46A34">
              <a:alpha val="7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5270500" y="7416800"/>
            <a:ext cx="584200" cy="584200"/>
          </a:xfrm>
          <a:prstGeom prst="roundRect">
            <a:avLst>
              <a:gd fmla="val 50000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6248400" y="6172200"/>
            <a:ext cx="584200" cy="584200"/>
          </a:xfrm>
          <a:prstGeom prst="roundRect">
            <a:avLst>
              <a:gd fmla="val 50000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7823200" y="5689600"/>
            <a:ext cx="584200" cy="584200"/>
          </a:xfrm>
          <a:prstGeom prst="roundRect">
            <a:avLst>
              <a:gd fmla="val 50000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9410700" y="6172200"/>
            <a:ext cx="584200" cy="584200"/>
          </a:xfrm>
          <a:prstGeom prst="roundRect">
            <a:avLst>
              <a:gd fmla="val 50000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10375900" y="7416800"/>
            <a:ext cx="584200" cy="584200"/>
          </a:xfrm>
          <a:prstGeom prst="roundRect">
            <a:avLst>
              <a:gd fmla="val 50000" name="adj"/>
            </a:avLst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876300" y="416379"/>
            <a:ext cx="14490700" cy="558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Impact</a:t>
            </a:r>
            <a:endParaRPr b="1" sz="6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017221" y="3581400"/>
            <a:ext cx="2590800" cy="10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Data-Driven Intervention in TN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3848100" y="2355850"/>
            <a:ext cx="2590800" cy="698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Family Empowerment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6819900" y="1752600"/>
            <a:ext cx="2590800" cy="698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Early Identification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9791700" y="2317750"/>
            <a:ext cx="2590800" cy="698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Provider Collaboration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2547600" y="3873500"/>
            <a:ext cx="2590800" cy="69494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Statewide Leadership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998171" y="5130800"/>
            <a:ext cx="2590800" cy="2819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Evidence-based early intervention specifically designed for children with CVI has proven successful in other states and will bring that expertise to Tennessee. 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3848100" y="3365500"/>
            <a:ext cx="2590800" cy="2108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Clear insights for families to understand exactly how their child sees and processes visual information.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6819900" y="2527300"/>
            <a:ext cx="2590800" cy="2108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Improved early identification and referral systems for brain-based vision conditions.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9791700" y="3365500"/>
            <a:ext cx="2590800" cy="2108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Support for Speech and Language Pathologists and other team providers to tailor their own interventions for the child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12547600" y="4961313"/>
            <a:ext cx="2590800" cy="2108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Strengthening BEST’s leadership as the only provider of vision-specific early intervention services in TN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98" name="Google Shape;19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800" y="4903470"/>
            <a:ext cx="6756400" cy="33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>
            <a:alpha val="0"/>
          </a:srgbClr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876300" y="2527300"/>
            <a:ext cx="14490700" cy="5130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876300" y="2527300"/>
            <a:ext cx="7112000" cy="51308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8242300" y="2527300"/>
            <a:ext cx="7112000" cy="5130800"/>
          </a:xfrm>
          <a:prstGeom prst="rect">
            <a:avLst/>
          </a:prstGeom>
          <a:solidFill>
            <a:srgbClr val="F46A34">
              <a:alpha val="7254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876300" y="609600"/>
            <a:ext cx="14490700" cy="596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Measurable Success</a:t>
            </a:r>
            <a:endParaRPr b="1" sz="6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8" name="Google Shape;208;p6"/>
          <p:cNvSpPr txBox="1"/>
          <p:nvPr/>
        </p:nvSpPr>
        <p:spPr>
          <a:xfrm>
            <a:off x="1130300" y="2781300"/>
            <a:ext cx="6604000" cy="444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Quantitative Tracking Metrics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8496300" y="2781300"/>
            <a:ext cx="6604000" cy="444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Qualitative Impact Assessment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1130300" y="3416300"/>
            <a:ext cx="6604000" cy="1130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Comprehensive data collection will measure the direct impact of eye-gaze technology implementation across all service delivery models.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1384300" y="47371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Total </a:t>
            </a: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number of children served 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using new eye-gaze technology devices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2" name="Google Shape;212;p6"/>
          <p:cNvSpPr txBox="1"/>
          <p:nvPr/>
        </p:nvSpPr>
        <p:spPr>
          <a:xfrm>
            <a:off x="1384300" y="56896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Number of intervention sessions 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utilizing the advanced eye-tracking equipment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1384300" y="66548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Measurable </a:t>
            </a: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improvements in functional vis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on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development and progress tracking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4" name="Google Shape;214;p6"/>
          <p:cNvSpPr txBox="1"/>
          <p:nvPr/>
        </p:nvSpPr>
        <p:spPr>
          <a:xfrm>
            <a:off x="8496300" y="3416300"/>
            <a:ext cx="6604000" cy="1130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Family and provider feedback will capture the transformative human impact of data-driven vision intervention approaches.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8750300" y="47371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Family satisfaction 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 empowerment through understanding their child's vision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8750300" y="56896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Provider confidence and </a:t>
            </a: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effectiveness in delivering targeted interventions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7" name="Google Shape;217;p6"/>
          <p:cNvSpPr txBox="1"/>
          <p:nvPr/>
        </p:nvSpPr>
        <p:spPr>
          <a:xfrm>
            <a:off x="8750300" y="6654800"/>
            <a:ext cx="6362700" cy="749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Long-term developmental outcomes </a:t>
            </a:r>
            <a:r>
              <a:rPr lang="en-US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and quality of life improvements for children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1003300" y="48006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1003300" y="57531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0" name="Google Shape;220;p6"/>
          <p:cNvSpPr txBox="1"/>
          <p:nvPr/>
        </p:nvSpPr>
        <p:spPr>
          <a:xfrm>
            <a:off x="1003300" y="67183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8369300" y="48006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2" name="Google Shape;222;p6"/>
          <p:cNvSpPr txBox="1"/>
          <p:nvPr/>
        </p:nvSpPr>
        <p:spPr>
          <a:xfrm>
            <a:off x="8369300" y="57531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3" name="Google Shape;223;p6"/>
          <p:cNvSpPr txBox="1"/>
          <p:nvPr/>
        </p:nvSpPr>
        <p:spPr>
          <a:xfrm>
            <a:off x="8369300" y="6718300"/>
            <a:ext cx="241300" cy="241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●</a:t>
            </a:r>
            <a:endParaRPr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/>
          <p:nvPr/>
        </p:nvSpPr>
        <p:spPr>
          <a:xfrm>
            <a:off x="6693140" y="1676400"/>
            <a:ext cx="12233779" cy="61893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9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 txBox="1"/>
          <p:nvPr/>
        </p:nvSpPr>
        <p:spPr>
          <a:xfrm>
            <a:off x="10473048" y="5199449"/>
            <a:ext cx="7023961" cy="6032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7"/>
              <a:buFont typeface="Arial"/>
              <a:buNone/>
            </a:pPr>
            <a:r>
              <a:rPr lang="en-US" sz="2800" u="none" cap="none" strike="noStrike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www.blindearlyservices.org</a:t>
            </a:r>
            <a:endParaRPr sz="1100" u="none" cap="none" strike="noStrike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30" name="Google Shape;230;p7"/>
          <p:cNvSpPr txBox="1"/>
          <p:nvPr/>
        </p:nvSpPr>
        <p:spPr>
          <a:xfrm>
            <a:off x="10490200" y="6340337"/>
            <a:ext cx="7366000" cy="2068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7"/>
              <a:buFont typeface="Arial"/>
              <a:buNone/>
            </a:pPr>
            <a:r>
              <a:rPr lang="en-US" sz="2400" u="none" cap="none" strike="noStrike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615-200-8006</a:t>
            </a:r>
            <a:endParaRPr sz="2400" u="none" cap="none" strike="noStrike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7"/>
              <a:buFont typeface="Arial"/>
              <a:buNone/>
            </a:pPr>
            <a:r>
              <a:rPr lang="en-US" sz="2400" u="sng" cap="none" strike="noStrike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aclougherty@blindearlyservices.org</a:t>
            </a:r>
            <a:endParaRPr sz="2400" u="sng" cap="none" strike="noStrike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7"/>
              <a:buFont typeface="Arial"/>
              <a:buNone/>
            </a:pPr>
            <a:r>
              <a:rPr lang="en-US" sz="2400" u="sng" cap="none" strike="noStrike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lmcwhorter@blindearlyservices.org</a:t>
            </a:r>
            <a:endParaRPr sz="2400" u="none" cap="none" strike="noStrike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7"/>
              <a:buFont typeface="Arial"/>
              <a:buNone/>
            </a:pPr>
            <a:r>
              <a:rPr lang="en-US" sz="2400" u="none" cap="none" strike="noStrike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@blindearlyservices (IG, FB, YouTube)</a:t>
            </a:r>
            <a:endParaRPr sz="2400" u="none" cap="none" strike="noStrike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231" name="Google Shape;231;p7"/>
          <p:cNvPicPr preferRelativeResize="0"/>
          <p:nvPr/>
        </p:nvPicPr>
        <p:blipFill rotWithShape="1">
          <a:blip r:embed="rId4">
            <a:alphaModFix amt="44000"/>
          </a:blip>
          <a:srcRect b="60675" l="0" r="0" t="0"/>
          <a:stretch/>
        </p:blipFill>
        <p:spPr>
          <a:xfrm>
            <a:off x="0" y="-24148"/>
            <a:ext cx="9880600" cy="9168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&#10;&#10;AI-generated content may be incorrect." id="232" name="Google Shape;232;p7"/>
          <p:cNvPicPr preferRelativeResize="0"/>
          <p:nvPr/>
        </p:nvPicPr>
        <p:blipFill rotWithShape="1">
          <a:blip r:embed="rId5">
            <a:alphaModFix/>
          </a:blip>
          <a:srcRect b="0" l="0" r="80392" t="0"/>
          <a:stretch/>
        </p:blipFill>
        <p:spPr>
          <a:xfrm>
            <a:off x="11633200" y="3104353"/>
            <a:ext cx="2353660" cy="2003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